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96" r:id="rId4"/>
    <p:sldId id="259" r:id="rId5"/>
    <p:sldId id="260" r:id="rId6"/>
    <p:sldId id="261" r:id="rId7"/>
    <p:sldId id="262" r:id="rId8"/>
    <p:sldId id="263" r:id="rId9"/>
    <p:sldId id="264" r:id="rId10"/>
    <p:sldId id="265" r:id="rId11"/>
    <p:sldId id="266" r:id="rId12"/>
    <p:sldId id="267" r:id="rId13"/>
    <p:sldId id="268" r:id="rId14"/>
    <p:sldId id="297" r:id="rId15"/>
    <p:sldId id="298" r:id="rId16"/>
    <p:sldId id="271" r:id="rId17"/>
    <p:sldId id="272" r:id="rId18"/>
    <p:sldId id="273" r:id="rId19"/>
    <p:sldId id="276" r:id="rId20"/>
    <p:sldId id="274" r:id="rId21"/>
    <p:sldId id="275" r:id="rId22"/>
    <p:sldId id="299" r:id="rId23"/>
    <p:sldId id="300" r:id="rId24"/>
    <p:sldId id="279" r:id="rId25"/>
    <p:sldId id="280" r:id="rId26"/>
    <p:sldId id="283" r:id="rId27"/>
    <p:sldId id="285" r:id="rId28"/>
    <p:sldId id="301" r:id="rId29"/>
    <p:sldId id="302" r:id="rId30"/>
    <p:sldId id="288" r:id="rId31"/>
    <p:sldId id="289" r:id="rId32"/>
    <p:sldId id="290" r:id="rId33"/>
    <p:sldId id="291" r:id="rId34"/>
    <p:sldId id="303" r:id="rId35"/>
    <p:sldId id="304" r:id="rId36"/>
    <p:sldId id="307" r:id="rId37"/>
    <p:sldId id="294" r:id="rId38"/>
    <p:sldId id="295" r:id="rId39"/>
  </p:sldIdLst>
  <p:sldSz cx="18288000" cy="10287000"/>
  <p:notesSz cx="6858000" cy="9144000"/>
  <p:embeddedFontLst>
    <p:embeddedFont>
      <p:font typeface="Art Nuvo" panose="020B0604020202020204" charset="0"/>
      <p:regular r:id="rId40"/>
    </p:embeddedFont>
    <p:embeddedFont>
      <p:font typeface="Bogart" panose="020B0604020202020204" charset="0"/>
      <p:regular r:id="rId41"/>
    </p:embeddedFont>
    <p:embeddedFont>
      <p:font typeface="Calibri" panose="020F0502020204030204" pitchFamily="34" charset="0"/>
      <p:regular r:id="rId42"/>
      <p:bold r:id="rId43"/>
      <p:italic r:id="rId44"/>
      <p:boldItalic r:id="rId45"/>
    </p:embeddedFont>
    <p:embeddedFont>
      <p:font typeface="Canva Sans" panose="020B0604020202020204" charset="0"/>
      <p:regular r:id="rId46"/>
    </p:embeddedFont>
    <p:embeddedFont>
      <p:font typeface="Canva Sans Bold" panose="020B0604020202020204" charset="0"/>
      <p:regular r:id="rId47"/>
    </p:embeddedFont>
    <p:embeddedFont>
      <p:font typeface="Chewy" panose="020B0604020202020204" charset="0"/>
      <p:regular r:id="rId48"/>
    </p:embeddedFont>
    <p:embeddedFont>
      <p:font typeface="Dancing Script Bold" panose="020B0604020202020204" charset="0"/>
      <p:regular r:id="rId49"/>
    </p:embeddedFont>
    <p:embeddedFont>
      <p:font typeface="DejaVu Serif Bold" panose="020B0604020202020204" charset="0"/>
      <p:regular r:id="rId50"/>
    </p:embeddedFont>
    <p:embeddedFont>
      <p:font typeface="Hammersmith One" panose="020B0604020202020204" charset="0"/>
      <p:regular r:id="rId51"/>
    </p:embeddedFont>
    <p:embeddedFont>
      <p:font typeface="League Spartan" panose="020B0604020202020204" charset="0"/>
      <p:regular r:id="rId52"/>
    </p:embeddedFont>
    <p:embeddedFont>
      <p:font typeface="Noto Sans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94622" autoAdjust="0"/>
  </p:normalViewPr>
  <p:slideViewPr>
    <p:cSldViewPr>
      <p:cViewPr varScale="1">
        <p:scale>
          <a:sx n="42" d="100"/>
          <a:sy n="42" d="100"/>
        </p:scale>
        <p:origin x="90"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sv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png"/><Relationship Id="rId3" Type="http://schemas.openxmlformats.org/officeDocument/2006/relationships/image" Target="../media/image15.svg"/><Relationship Id="rId7" Type="http://schemas.openxmlformats.org/officeDocument/2006/relationships/image" Target="../media/image42.svg"/><Relationship Id="rId12"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4.svg"/><Relationship Id="rId5" Type="http://schemas.openxmlformats.org/officeDocument/2006/relationships/image" Target="../media/image13.svg"/><Relationship Id="rId10" Type="http://schemas.openxmlformats.org/officeDocument/2006/relationships/image" Target="../media/image43.png"/><Relationship Id="rId4" Type="http://schemas.openxmlformats.org/officeDocument/2006/relationships/image" Target="../media/image12.png"/><Relationship Id="rId9" Type="http://schemas.openxmlformats.org/officeDocument/2006/relationships/image" Target="../media/image11.sv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13.svg"/><Relationship Id="rId7" Type="http://schemas.openxmlformats.org/officeDocument/2006/relationships/image" Target="../media/image11.svg"/><Relationship Id="rId12"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42.svg"/><Relationship Id="rId10" Type="http://schemas.openxmlformats.org/officeDocument/2006/relationships/image" Target="../media/image14.png"/><Relationship Id="rId4" Type="http://schemas.openxmlformats.org/officeDocument/2006/relationships/image" Target="../media/image41.png"/><Relationship Id="rId9" Type="http://schemas.openxmlformats.org/officeDocument/2006/relationships/image" Target="../media/image44.svg"/><Relationship Id="rId1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7.sv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7.sv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7.sv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15.sv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17.svg"/><Relationship Id="rId10" Type="http://schemas.openxmlformats.org/officeDocument/2006/relationships/image" Target="../media/image57.svg"/><Relationship Id="rId4" Type="http://schemas.openxmlformats.org/officeDocument/2006/relationships/image" Target="../media/image16.png"/><Relationship Id="rId9" Type="http://schemas.openxmlformats.org/officeDocument/2006/relationships/image" Target="../media/image56.png"/><Relationship Id="rId14" Type="http://schemas.openxmlformats.org/officeDocument/2006/relationships/image" Target="../media/image61.sv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5.svg"/><Relationship Id="rId7" Type="http://schemas.openxmlformats.org/officeDocument/2006/relationships/image" Target="../media/image1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7.sv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svg"/><Relationship Id="rId7" Type="http://schemas.openxmlformats.org/officeDocument/2006/relationships/image" Target="../media/image6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4.png"/><Relationship Id="rId5" Type="http://schemas.microsoft.com/office/2007/relationships/hdphoto" Target="../media/hdphoto1.wdp"/><Relationship Id="rId4" Type="http://schemas.openxmlformats.org/officeDocument/2006/relationships/image" Target="../media/image63.png"/><Relationship Id="rId9" Type="http://schemas.openxmlformats.org/officeDocument/2006/relationships/image" Target="../media/image13.svg"/></Relationships>
</file>

<file path=ppt/slides/_rels/slide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23.sv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sv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10" Type="http://schemas.openxmlformats.org/officeDocument/2006/relationships/image" Target="../media/image21.svg"/><Relationship Id="rId4" Type="http://schemas.openxmlformats.org/officeDocument/2006/relationships/image" Target="../media/image68.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sv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7.sv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sv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sv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3" name="Group 3"/>
          <p:cNvGrpSpPr/>
          <p:nvPr/>
        </p:nvGrpSpPr>
        <p:grpSpPr>
          <a:xfrm>
            <a:off x="1028700" y="6681808"/>
            <a:ext cx="16253460" cy="3368420"/>
            <a:chOff x="0" y="43631"/>
            <a:chExt cx="21671280" cy="4491227"/>
          </a:xfrm>
        </p:grpSpPr>
        <p:sp>
          <p:nvSpPr>
            <p:cNvPr id="4" name="TextBox 4"/>
            <p:cNvSpPr txBox="1"/>
            <p:nvPr/>
          </p:nvSpPr>
          <p:spPr>
            <a:xfrm>
              <a:off x="0" y="43631"/>
              <a:ext cx="21640800" cy="3201798"/>
            </a:xfrm>
            <a:prstGeom prst="rect">
              <a:avLst/>
            </a:prstGeom>
          </p:spPr>
          <p:txBody>
            <a:bodyPr lIns="0" tIns="0" rIns="0" bIns="0" rtlCol="0" anchor="t">
              <a:spAutoFit/>
            </a:bodyPr>
            <a:lstStyle/>
            <a:p>
              <a:pPr algn="ctr">
                <a:lnSpc>
                  <a:spcPts val="6138"/>
                </a:lnSpc>
              </a:pPr>
              <a:r>
                <a:rPr lang="en-US" sz="6200" dirty="0">
                  <a:solidFill>
                    <a:srgbClr val="000000"/>
                  </a:solidFill>
                  <a:latin typeface="Chewy"/>
                  <a:ea typeface="Chewy"/>
                  <a:cs typeface="Chewy"/>
                  <a:sym typeface="Chewy"/>
                </a:rPr>
                <a:t>GENERATING ARTISTIC IMAGES USING NEURAL STYLE TRANSFER WITH PRE-TRAINED CONVOLUTIONAL NEURAL NETWORKS</a:t>
              </a:r>
            </a:p>
          </p:txBody>
        </p:sp>
        <p:sp>
          <p:nvSpPr>
            <p:cNvPr id="5" name="TextBox 5"/>
            <p:cNvSpPr txBox="1"/>
            <p:nvPr/>
          </p:nvSpPr>
          <p:spPr>
            <a:xfrm>
              <a:off x="30480" y="4056703"/>
              <a:ext cx="21640800" cy="478155"/>
            </a:xfrm>
            <a:prstGeom prst="rect">
              <a:avLst/>
            </a:prstGeom>
          </p:spPr>
          <p:txBody>
            <a:bodyPr lIns="0" tIns="0" rIns="0" bIns="0" rtlCol="0" anchor="t">
              <a:spAutoFit/>
            </a:bodyPr>
            <a:lstStyle/>
            <a:p>
              <a:pPr algn="ctr">
                <a:lnSpc>
                  <a:spcPts val="2970"/>
                </a:lnSpc>
              </a:pPr>
              <a:r>
                <a:rPr lang="en-US" sz="2250" spc="409" dirty="0">
                  <a:solidFill>
                    <a:srgbClr val="000000"/>
                  </a:solidFill>
                  <a:latin typeface="League Spartan"/>
                  <a:ea typeface="League Spartan"/>
                  <a:cs typeface="League Spartan"/>
                  <a:sym typeface="League Spartan"/>
                </a:rPr>
                <a:t>BY NGUYEN DUC TRI &amp; DR.TRAN THANH PHUONG</a:t>
              </a:r>
            </a:p>
          </p:txBody>
        </p:sp>
      </p:grpSp>
      <p:sp>
        <p:nvSpPr>
          <p:cNvPr id="7" name="TextBox 7"/>
          <p:cNvSpPr txBox="1"/>
          <p:nvPr/>
        </p:nvSpPr>
        <p:spPr>
          <a:xfrm>
            <a:off x="4693667" y="2461643"/>
            <a:ext cx="8900666" cy="1566544"/>
          </a:xfrm>
          <a:prstGeom prst="rect">
            <a:avLst/>
          </a:prstGeom>
        </p:spPr>
        <p:txBody>
          <a:bodyPr lIns="0" tIns="0" rIns="0" bIns="0" rtlCol="0" anchor="t">
            <a:spAutoFit/>
          </a:bodyPr>
          <a:lstStyle/>
          <a:p>
            <a:pPr algn="ctr">
              <a:lnSpc>
                <a:spcPts val="12880"/>
              </a:lnSpc>
            </a:pPr>
            <a:r>
              <a:rPr lang="en-US" sz="9200" b="1" dirty="0">
                <a:solidFill>
                  <a:srgbClr val="DB412E"/>
                </a:solidFill>
                <a:latin typeface="Noto Sans Bold"/>
                <a:ea typeface="Noto Sans Bold"/>
                <a:cs typeface="Noto Sans Bold"/>
                <a:sym typeface="Noto Sans Bold"/>
              </a:rPr>
              <a:t>PRESENTATION</a:t>
            </a:r>
          </a:p>
        </p:txBody>
      </p:sp>
      <p:sp>
        <p:nvSpPr>
          <p:cNvPr id="8" name="TextBox 8"/>
          <p:cNvSpPr txBox="1"/>
          <p:nvPr/>
        </p:nvSpPr>
        <p:spPr>
          <a:xfrm>
            <a:off x="22860" y="4233757"/>
            <a:ext cx="18288000" cy="1839595"/>
          </a:xfrm>
          <a:prstGeom prst="rect">
            <a:avLst/>
          </a:prstGeom>
        </p:spPr>
        <p:txBody>
          <a:bodyPr lIns="0" tIns="0" rIns="0" bIns="0" rtlCol="0" anchor="t">
            <a:spAutoFit/>
          </a:bodyPr>
          <a:lstStyle/>
          <a:p>
            <a:pPr algn="ctr">
              <a:lnSpc>
                <a:spcPts val="7279"/>
              </a:lnSpc>
            </a:pPr>
            <a:r>
              <a:rPr lang="en-US" sz="5199" b="1" dirty="0">
                <a:solidFill>
                  <a:srgbClr val="0B65A8"/>
                </a:solidFill>
                <a:latin typeface="DejaVu Serif Bold"/>
                <a:ea typeface="DejaVu Serif Bold"/>
                <a:cs typeface="DejaVu Serif Bold"/>
                <a:sym typeface="DejaVu Serif Bold"/>
              </a:rPr>
              <a:t>ELECTRONIC AND TELECOMMUNICATIONS ENGINEERING</a:t>
            </a:r>
          </a:p>
        </p:txBody>
      </p:sp>
      <p:pic>
        <p:nvPicPr>
          <p:cNvPr id="11" name="Picture 10">
            <a:extLst>
              <a:ext uri="{FF2B5EF4-FFF2-40B4-BE49-F238E27FC236}">
                <a16:creationId xmlns:a16="http://schemas.microsoft.com/office/drawing/2014/main" id="{EE70AE69-8214-46D2-8E21-B58D9A170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772"/>
            <a:ext cx="18288001" cy="201930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50" fill="hold"/>
                                        <p:tgtEl>
                                          <p:spTgt spid="7"/>
                                        </p:tgtEl>
                                        <p:attrNameLst>
                                          <p:attrName>ppt_w</p:attrName>
                                        </p:attrNameLst>
                                      </p:cBhvr>
                                      <p:tavLst>
                                        <p:tav tm="0">
                                          <p:val>
                                            <p:fltVal val="0"/>
                                          </p:val>
                                        </p:tav>
                                        <p:tav tm="100000">
                                          <p:val>
                                            <p:strVal val="#ppt_w"/>
                                          </p:val>
                                        </p:tav>
                                      </p:tavLst>
                                    </p:anim>
                                    <p:anim calcmode="lin" valueType="num">
                                      <p:cBhvr>
                                        <p:cTn id="13" dur="250" fill="hold"/>
                                        <p:tgtEl>
                                          <p:spTgt spid="7"/>
                                        </p:tgtEl>
                                        <p:attrNameLst>
                                          <p:attrName>ppt_h</p:attrName>
                                        </p:attrNameLst>
                                      </p:cBhvr>
                                      <p:tavLst>
                                        <p:tav tm="0">
                                          <p:val>
                                            <p:fltVal val="0"/>
                                          </p:val>
                                        </p:tav>
                                        <p:tav tm="100000">
                                          <p:val>
                                            <p:strVal val="#ppt_h"/>
                                          </p:val>
                                        </p:tav>
                                      </p:tavLst>
                                    </p:anim>
                                    <p:animEffect transition="in" filter="fade">
                                      <p:cBhvr>
                                        <p:cTn id="14" dur="25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50" fill="hold"/>
                                        <p:tgtEl>
                                          <p:spTgt spid="8"/>
                                        </p:tgtEl>
                                        <p:attrNameLst>
                                          <p:attrName>ppt_w</p:attrName>
                                        </p:attrNameLst>
                                      </p:cBhvr>
                                      <p:tavLst>
                                        <p:tav tm="0">
                                          <p:val>
                                            <p:fltVal val="0"/>
                                          </p:val>
                                        </p:tav>
                                        <p:tav tm="100000">
                                          <p:val>
                                            <p:strVal val="#ppt_w"/>
                                          </p:val>
                                        </p:tav>
                                      </p:tavLst>
                                    </p:anim>
                                    <p:anim calcmode="lin" valueType="num">
                                      <p:cBhvr>
                                        <p:cTn id="18" dur="250" fill="hold"/>
                                        <p:tgtEl>
                                          <p:spTgt spid="8"/>
                                        </p:tgtEl>
                                        <p:attrNameLst>
                                          <p:attrName>ppt_h</p:attrName>
                                        </p:attrNameLst>
                                      </p:cBhvr>
                                      <p:tavLst>
                                        <p:tav tm="0">
                                          <p:val>
                                            <p:fltVal val="0"/>
                                          </p:val>
                                        </p:tav>
                                        <p:tav tm="100000">
                                          <p:val>
                                            <p:strVal val="#ppt_h"/>
                                          </p:val>
                                        </p:tav>
                                      </p:tavLst>
                                    </p:anim>
                                    <p:animEffect transition="in" filter="fade">
                                      <p:cBhvr>
                                        <p:cTn id="19"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485596" y="1143265"/>
            <a:ext cx="8384560" cy="6644764"/>
          </a:xfrm>
          <a:custGeom>
            <a:avLst/>
            <a:gdLst/>
            <a:ahLst/>
            <a:cxnLst/>
            <a:rect l="l" t="t" r="r" b="b"/>
            <a:pathLst>
              <a:path w="8384560" h="6644764">
                <a:moveTo>
                  <a:pt x="0" y="0"/>
                </a:moveTo>
                <a:lnTo>
                  <a:pt x="8384560" y="0"/>
                </a:lnTo>
                <a:lnTo>
                  <a:pt x="8384560" y="6644763"/>
                </a:lnTo>
                <a:lnTo>
                  <a:pt x="0" y="6644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459102" y="1266825"/>
            <a:ext cx="9369875" cy="1105897"/>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Introduction</a:t>
            </a:r>
          </a:p>
        </p:txBody>
      </p:sp>
      <p:sp>
        <p:nvSpPr>
          <p:cNvPr id="6" name="AutoShape 6"/>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7" name="Freeform 7"/>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01</a:t>
            </a:r>
          </a:p>
        </p:txBody>
      </p:sp>
      <p:grpSp>
        <p:nvGrpSpPr>
          <p:cNvPr id="9" name="Group 9"/>
          <p:cNvGrpSpPr/>
          <p:nvPr/>
        </p:nvGrpSpPr>
        <p:grpSpPr>
          <a:xfrm>
            <a:off x="1712702" y="2498972"/>
            <a:ext cx="6327518" cy="5289057"/>
            <a:chOff x="0" y="0"/>
            <a:chExt cx="4983480" cy="4165600"/>
          </a:xfrm>
        </p:grpSpPr>
        <p:sp>
          <p:nvSpPr>
            <p:cNvPr id="10" name="Freeform 10"/>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8"/>
              <a:stretch>
                <a:fillRect l="-3125" r="-3125"/>
              </a:stretch>
            </a:blipFill>
          </p:spPr>
        </p:sp>
      </p:grpSp>
      <p:sp>
        <p:nvSpPr>
          <p:cNvPr id="11" name="Freeform 11"/>
          <p:cNvSpPr/>
          <p:nvPr/>
        </p:nvSpPr>
        <p:spPr>
          <a:xfrm rot="603729" flipH="1">
            <a:off x="9972315" y="3562692"/>
            <a:ext cx="8384560" cy="6644764"/>
          </a:xfrm>
          <a:custGeom>
            <a:avLst/>
            <a:gdLst/>
            <a:ahLst/>
            <a:cxnLst/>
            <a:rect l="l" t="t" r="r" b="b"/>
            <a:pathLst>
              <a:path w="8384560" h="6644764">
                <a:moveTo>
                  <a:pt x="8384560" y="0"/>
                </a:moveTo>
                <a:lnTo>
                  <a:pt x="0" y="0"/>
                </a:lnTo>
                <a:lnTo>
                  <a:pt x="0" y="6644764"/>
                </a:lnTo>
                <a:lnTo>
                  <a:pt x="8384560" y="6644764"/>
                </a:lnTo>
                <a:lnTo>
                  <a:pt x="838456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rot="-10800000">
            <a:off x="10665218" y="4465647"/>
            <a:ext cx="6327518" cy="5289057"/>
            <a:chOff x="0" y="0"/>
            <a:chExt cx="4983480" cy="4165600"/>
          </a:xfrm>
        </p:grpSpPr>
        <p:sp>
          <p:nvSpPr>
            <p:cNvPr id="13" name="Freeform 13"/>
            <p:cNvSpPr/>
            <p:nvPr/>
          </p:nvSpPr>
          <p:spPr>
            <a:xfrm flipH="1" flipV="1">
              <a:off x="-2516" y="-53286"/>
              <a:ext cx="4983480" cy="4165600"/>
            </a:xfrm>
            <a:custGeom>
              <a:avLst/>
              <a:gdLst/>
              <a:ahLst/>
              <a:cxnLst/>
              <a:rect l="l" t="t" r="r" b="b"/>
              <a:pathLst>
                <a:path w="4983480" h="4165600">
                  <a:moveTo>
                    <a:pt x="445770" y="2934970"/>
                  </a:moveTo>
                  <a:cubicBezTo>
                    <a:pt x="196850" y="2921000"/>
                    <a:pt x="0" y="2749550"/>
                    <a:pt x="2540" y="2485390"/>
                  </a:cubicBezTo>
                  <a:cubicBezTo>
                    <a:pt x="5080" y="2233930"/>
                    <a:pt x="209550" y="2030730"/>
                    <a:pt x="462280" y="2030730"/>
                  </a:cubicBezTo>
                  <a:cubicBezTo>
                    <a:pt x="674370" y="2005330"/>
                    <a:pt x="1087120" y="1863090"/>
                    <a:pt x="915670" y="1563370"/>
                  </a:cubicBezTo>
                  <a:cubicBezTo>
                    <a:pt x="833120" y="1418590"/>
                    <a:pt x="725170" y="1344930"/>
                    <a:pt x="721360" y="1163320"/>
                  </a:cubicBezTo>
                  <a:cubicBezTo>
                    <a:pt x="715010" y="864870"/>
                    <a:pt x="1005840" y="588010"/>
                    <a:pt x="1308100" y="661670"/>
                  </a:cubicBezTo>
                  <a:cubicBezTo>
                    <a:pt x="1393190" y="681990"/>
                    <a:pt x="1473200" y="723900"/>
                    <a:pt x="1553210" y="756920"/>
                  </a:cubicBezTo>
                  <a:cubicBezTo>
                    <a:pt x="1907540" y="905510"/>
                    <a:pt x="2299970" y="847090"/>
                    <a:pt x="2616200" y="633730"/>
                  </a:cubicBezTo>
                  <a:cubicBezTo>
                    <a:pt x="2882900" y="454660"/>
                    <a:pt x="3078480" y="175260"/>
                    <a:pt x="3402330" y="90170"/>
                  </a:cubicBezTo>
                  <a:cubicBezTo>
                    <a:pt x="3746500" y="0"/>
                    <a:pt x="4127500" y="76200"/>
                    <a:pt x="4400550" y="307340"/>
                  </a:cubicBezTo>
                  <a:cubicBezTo>
                    <a:pt x="4634230" y="508000"/>
                    <a:pt x="4784090" y="810260"/>
                    <a:pt x="4781550" y="1117600"/>
                  </a:cubicBezTo>
                  <a:cubicBezTo>
                    <a:pt x="4779010" y="1441450"/>
                    <a:pt x="4617720" y="1736090"/>
                    <a:pt x="4558030" y="2049780"/>
                  </a:cubicBezTo>
                  <a:cubicBezTo>
                    <a:pt x="4523740" y="2233930"/>
                    <a:pt x="4523740" y="2433320"/>
                    <a:pt x="4589780" y="2611120"/>
                  </a:cubicBezTo>
                  <a:cubicBezTo>
                    <a:pt x="4657090" y="2787650"/>
                    <a:pt x="4805680" y="2898140"/>
                    <a:pt x="4893310" y="3060700"/>
                  </a:cubicBezTo>
                  <a:cubicBezTo>
                    <a:pt x="4950460" y="3166110"/>
                    <a:pt x="4983480" y="3288030"/>
                    <a:pt x="4983480" y="3416300"/>
                  </a:cubicBezTo>
                  <a:cubicBezTo>
                    <a:pt x="4983480" y="3830320"/>
                    <a:pt x="4648200" y="4165600"/>
                    <a:pt x="4234180" y="4165600"/>
                  </a:cubicBezTo>
                  <a:cubicBezTo>
                    <a:pt x="4117340" y="4165600"/>
                    <a:pt x="4000500" y="4137660"/>
                    <a:pt x="3896360" y="4085590"/>
                  </a:cubicBezTo>
                  <a:cubicBezTo>
                    <a:pt x="3710940" y="3991610"/>
                    <a:pt x="3596640" y="3811270"/>
                    <a:pt x="3412490" y="3713480"/>
                  </a:cubicBezTo>
                  <a:cubicBezTo>
                    <a:pt x="3103880" y="3549650"/>
                    <a:pt x="2834640" y="3642360"/>
                    <a:pt x="2514600" y="3699510"/>
                  </a:cubicBezTo>
                  <a:cubicBezTo>
                    <a:pt x="2311400" y="3736340"/>
                    <a:pt x="2052320" y="3733800"/>
                    <a:pt x="1865630" y="3633470"/>
                  </a:cubicBezTo>
                  <a:cubicBezTo>
                    <a:pt x="1710690" y="3550920"/>
                    <a:pt x="1621790" y="3379470"/>
                    <a:pt x="1541780" y="3230880"/>
                  </a:cubicBezTo>
                  <a:cubicBezTo>
                    <a:pt x="1320800" y="2824480"/>
                    <a:pt x="850900" y="2955290"/>
                    <a:pt x="459740" y="2936240"/>
                  </a:cubicBezTo>
                  <a:cubicBezTo>
                    <a:pt x="453390" y="2936240"/>
                    <a:pt x="449580" y="2934970"/>
                    <a:pt x="445770" y="2934970"/>
                  </a:cubicBezTo>
                  <a:close/>
                </a:path>
              </a:pathLst>
            </a:custGeom>
            <a:blipFill>
              <a:blip r:embed="rId9"/>
              <a:stretch>
                <a:fillRect r="-4026"/>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59102" y="1266825"/>
            <a:ext cx="9369875" cy="1105897"/>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Introduction</a:t>
            </a:r>
          </a:p>
        </p:txBody>
      </p:sp>
      <p:sp>
        <p:nvSpPr>
          <p:cNvPr id="5" name="AutoShape 5"/>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6" name="Freeform 6"/>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5180085" y="2769074"/>
            <a:ext cx="7927829" cy="7297293"/>
            <a:chOff x="0" y="0"/>
            <a:chExt cx="10570439" cy="9729724"/>
          </a:xfrm>
        </p:grpSpPr>
        <p:grpSp>
          <p:nvGrpSpPr>
            <p:cNvPr id="8" name="Group 8"/>
            <p:cNvGrpSpPr/>
            <p:nvPr/>
          </p:nvGrpSpPr>
          <p:grpSpPr>
            <a:xfrm rot="10379722">
              <a:off x="456205" y="1097984"/>
              <a:ext cx="9658030" cy="8072971"/>
              <a:chOff x="0" y="0"/>
              <a:chExt cx="4983480" cy="4165600"/>
            </a:xfrm>
          </p:grpSpPr>
          <p:sp>
            <p:nvSpPr>
              <p:cNvPr id="9" name="Freeform 9"/>
              <p:cNvSpPr/>
              <p:nvPr/>
            </p:nvSpPr>
            <p:spPr>
              <a:xfrm rot="399912" flipH="1" flipV="1">
                <a:off x="33828" y="-184520"/>
                <a:ext cx="5130042" cy="4094403"/>
              </a:xfrm>
              <a:custGeom>
                <a:avLst/>
                <a:gdLst/>
                <a:ahLst/>
                <a:cxnLst/>
                <a:rect l="l" t="t" r="r" b="b"/>
                <a:pathLst>
                  <a:path w="5130042" h="4094403">
                    <a:moveTo>
                      <a:pt x="519080" y="3298241"/>
                    </a:moveTo>
                    <a:cubicBezTo>
                      <a:pt x="270221" y="3313257"/>
                      <a:pt x="54801" y="3165814"/>
                      <a:pt x="26664" y="2903145"/>
                    </a:cubicBezTo>
                    <a:cubicBezTo>
                      <a:pt x="0" y="2653089"/>
                      <a:pt x="179503" y="2427530"/>
                      <a:pt x="430525" y="2398196"/>
                    </a:cubicBezTo>
                    <a:cubicBezTo>
                      <a:pt x="638234" y="2348351"/>
                      <a:pt x="1031684" y="2159166"/>
                      <a:pt x="826605" y="1881371"/>
                    </a:cubicBezTo>
                    <a:cubicBezTo>
                      <a:pt x="727809" y="1747151"/>
                      <a:pt x="612039" y="1686518"/>
                      <a:pt x="587176" y="1506578"/>
                    </a:cubicBezTo>
                    <a:cubicBezTo>
                      <a:pt x="546229" y="1210882"/>
                      <a:pt x="802958" y="902137"/>
                      <a:pt x="1111725" y="940217"/>
                    </a:cubicBezTo>
                    <a:cubicBezTo>
                      <a:pt x="1198598" y="950524"/>
                      <a:pt x="1282932" y="982864"/>
                      <a:pt x="1366234" y="1006374"/>
                    </a:cubicBezTo>
                    <a:cubicBezTo>
                      <a:pt x="1735415" y="1112833"/>
                      <a:pt x="2118412" y="1009260"/>
                      <a:pt x="2407741" y="760638"/>
                    </a:cubicBezTo>
                    <a:cubicBezTo>
                      <a:pt x="2651854" y="551823"/>
                      <a:pt x="2813683" y="251611"/>
                      <a:pt x="3125468" y="129507"/>
                    </a:cubicBezTo>
                    <a:cubicBezTo>
                      <a:pt x="3456846" y="0"/>
                      <a:pt x="3844115" y="31463"/>
                      <a:pt x="4142148" y="229349"/>
                    </a:cubicBezTo>
                    <a:cubicBezTo>
                      <a:pt x="4397538" y="401530"/>
                      <a:pt x="4581468" y="684353"/>
                      <a:pt x="4614618" y="989910"/>
                    </a:cubicBezTo>
                    <a:cubicBezTo>
                      <a:pt x="4649683" y="1311866"/>
                      <a:pt x="4523682" y="1623235"/>
                      <a:pt x="4500804" y="1941733"/>
                    </a:cubicBezTo>
                    <a:cubicBezTo>
                      <a:pt x="4488120" y="2128619"/>
                      <a:pt x="4511263" y="2326661"/>
                      <a:pt x="4597493" y="2495594"/>
                    </a:cubicBezTo>
                    <a:cubicBezTo>
                      <a:pt x="4684838" y="2663119"/>
                      <a:pt x="4845248" y="2755615"/>
                      <a:pt x="4951153" y="2906906"/>
                    </a:cubicBezTo>
                    <a:cubicBezTo>
                      <a:pt x="5020152" y="3004970"/>
                      <a:pt x="5067100" y="3122234"/>
                      <a:pt x="5081988" y="3249637"/>
                    </a:cubicBezTo>
                    <a:cubicBezTo>
                      <a:pt x="5130042" y="3660858"/>
                      <a:pt x="4835943" y="4032787"/>
                      <a:pt x="4424721" y="4080842"/>
                    </a:cubicBezTo>
                    <a:cubicBezTo>
                      <a:pt x="4308671" y="4094403"/>
                      <a:pt x="4189378" y="4080213"/>
                      <a:pt x="4079898" y="4040583"/>
                    </a:cubicBezTo>
                    <a:cubicBezTo>
                      <a:pt x="3884823" y="3968759"/>
                      <a:pt x="3750364" y="3802904"/>
                      <a:pt x="3556108" y="3727149"/>
                    </a:cubicBezTo>
                    <a:cubicBezTo>
                      <a:pt x="3230569" y="3600246"/>
                      <a:pt x="2973909" y="3723580"/>
                      <a:pt x="2662666" y="3817490"/>
                    </a:cubicBezTo>
                    <a:cubicBezTo>
                      <a:pt x="2465114" y="3877656"/>
                      <a:pt x="2207490" y="3905204"/>
                      <a:pt x="2010417" y="3827220"/>
                    </a:cubicBezTo>
                    <a:cubicBezTo>
                      <a:pt x="1846943" y="3763212"/>
                      <a:pt x="1738744" y="3603239"/>
                      <a:pt x="1642028" y="3464940"/>
                    </a:cubicBezTo>
                    <a:cubicBezTo>
                      <a:pt x="1375371" y="3086935"/>
                      <a:pt x="923830" y="3271401"/>
                      <a:pt x="533103" y="3297881"/>
                    </a:cubicBezTo>
                    <a:cubicBezTo>
                      <a:pt x="526795" y="3298618"/>
                      <a:pt x="522864" y="3297799"/>
                      <a:pt x="519080" y="3298241"/>
                    </a:cubicBezTo>
                    <a:close/>
                  </a:path>
                </a:pathLst>
              </a:custGeom>
              <a:blipFill>
                <a:blip r:embed="rId8"/>
                <a:stretch>
                  <a:fillRect l="-9008" t="-24001" r="-30926" b="-6563"/>
                </a:stretch>
              </a:blipFill>
            </p:spPr>
          </p:sp>
        </p:grpSp>
        <p:grpSp>
          <p:nvGrpSpPr>
            <p:cNvPr id="10" name="Group 10"/>
            <p:cNvGrpSpPr/>
            <p:nvPr/>
          </p:nvGrpSpPr>
          <p:grpSpPr>
            <a:xfrm>
              <a:off x="68952" y="0"/>
              <a:ext cx="9658030" cy="8072971"/>
              <a:chOff x="0" y="0"/>
              <a:chExt cx="4983480" cy="4165600"/>
            </a:xfrm>
          </p:grpSpPr>
          <p:sp>
            <p:nvSpPr>
              <p:cNvPr id="11" name="Freeform 11"/>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8"/>
                <a:stretch>
                  <a:fillRect l="-10041" t="-4065" r="-33186" b="-24905"/>
                </a:stretch>
              </a:blipFill>
            </p:spPr>
          </p:sp>
        </p:grpSp>
        <p:grpSp>
          <p:nvGrpSpPr>
            <p:cNvPr id="12" name="Group 12"/>
            <p:cNvGrpSpPr/>
            <p:nvPr/>
          </p:nvGrpSpPr>
          <p:grpSpPr>
            <a:xfrm rot="-10800000">
              <a:off x="912409" y="0"/>
              <a:ext cx="9658030" cy="8072971"/>
              <a:chOff x="0" y="0"/>
              <a:chExt cx="4983480" cy="4165600"/>
            </a:xfrm>
          </p:grpSpPr>
          <p:sp>
            <p:nvSpPr>
              <p:cNvPr id="13" name="Freeform 13"/>
              <p:cNvSpPr/>
              <p:nvPr/>
            </p:nvSpPr>
            <p:spPr>
              <a:xfrm flipH="1" flipV="1">
                <a:off x="-2516" y="-53286"/>
                <a:ext cx="4983480" cy="4165600"/>
              </a:xfrm>
              <a:custGeom>
                <a:avLst/>
                <a:gdLst/>
                <a:ahLst/>
                <a:cxnLst/>
                <a:rect l="l" t="t" r="r" b="b"/>
                <a:pathLst>
                  <a:path w="4983480" h="4165600">
                    <a:moveTo>
                      <a:pt x="445770" y="2934970"/>
                    </a:moveTo>
                    <a:cubicBezTo>
                      <a:pt x="196850" y="2921000"/>
                      <a:pt x="0" y="2749550"/>
                      <a:pt x="2540" y="2485390"/>
                    </a:cubicBezTo>
                    <a:cubicBezTo>
                      <a:pt x="5080" y="2233930"/>
                      <a:pt x="209550" y="2030730"/>
                      <a:pt x="462280" y="2030730"/>
                    </a:cubicBezTo>
                    <a:cubicBezTo>
                      <a:pt x="674370" y="2005330"/>
                      <a:pt x="1087120" y="1863090"/>
                      <a:pt x="915670" y="1563370"/>
                    </a:cubicBezTo>
                    <a:cubicBezTo>
                      <a:pt x="833120" y="1418590"/>
                      <a:pt x="725170" y="1344930"/>
                      <a:pt x="721360" y="1163320"/>
                    </a:cubicBezTo>
                    <a:cubicBezTo>
                      <a:pt x="715010" y="864870"/>
                      <a:pt x="1005840" y="588010"/>
                      <a:pt x="1308100" y="661670"/>
                    </a:cubicBezTo>
                    <a:cubicBezTo>
                      <a:pt x="1393190" y="681990"/>
                      <a:pt x="1473200" y="723900"/>
                      <a:pt x="1553210" y="756920"/>
                    </a:cubicBezTo>
                    <a:cubicBezTo>
                      <a:pt x="1907540" y="905510"/>
                      <a:pt x="2299970" y="847090"/>
                      <a:pt x="2616200" y="633730"/>
                    </a:cubicBezTo>
                    <a:cubicBezTo>
                      <a:pt x="2882900" y="454660"/>
                      <a:pt x="3078480" y="175260"/>
                      <a:pt x="3402330" y="90170"/>
                    </a:cubicBezTo>
                    <a:cubicBezTo>
                      <a:pt x="3746500" y="0"/>
                      <a:pt x="4127500" y="76200"/>
                      <a:pt x="4400550" y="307340"/>
                    </a:cubicBezTo>
                    <a:cubicBezTo>
                      <a:pt x="4634230" y="508000"/>
                      <a:pt x="4784090" y="810260"/>
                      <a:pt x="4781550" y="1117600"/>
                    </a:cubicBezTo>
                    <a:cubicBezTo>
                      <a:pt x="4779010" y="1441450"/>
                      <a:pt x="4617720" y="1736090"/>
                      <a:pt x="4558030" y="2049780"/>
                    </a:cubicBezTo>
                    <a:cubicBezTo>
                      <a:pt x="4523740" y="2233930"/>
                      <a:pt x="4523740" y="2433320"/>
                      <a:pt x="4589780" y="2611120"/>
                    </a:cubicBezTo>
                    <a:cubicBezTo>
                      <a:pt x="4657090" y="2787650"/>
                      <a:pt x="4805680" y="2898140"/>
                      <a:pt x="4893310" y="3060700"/>
                    </a:cubicBezTo>
                    <a:cubicBezTo>
                      <a:pt x="4950460" y="3166110"/>
                      <a:pt x="4983480" y="3288030"/>
                      <a:pt x="4983480" y="3416300"/>
                    </a:cubicBezTo>
                    <a:cubicBezTo>
                      <a:pt x="4983480" y="3830320"/>
                      <a:pt x="4648200" y="4165600"/>
                      <a:pt x="4234180" y="4165600"/>
                    </a:cubicBezTo>
                    <a:cubicBezTo>
                      <a:pt x="4117340" y="4165600"/>
                      <a:pt x="4000500" y="4137660"/>
                      <a:pt x="3896360" y="4085590"/>
                    </a:cubicBezTo>
                    <a:cubicBezTo>
                      <a:pt x="3710940" y="3991610"/>
                      <a:pt x="3596640" y="3811270"/>
                      <a:pt x="3412490" y="3713480"/>
                    </a:cubicBezTo>
                    <a:cubicBezTo>
                      <a:pt x="3103880" y="3549650"/>
                      <a:pt x="2834640" y="3642360"/>
                      <a:pt x="2514600" y="3699510"/>
                    </a:cubicBezTo>
                    <a:cubicBezTo>
                      <a:pt x="2311400" y="3736340"/>
                      <a:pt x="2052320" y="3733800"/>
                      <a:pt x="1865630" y="3633470"/>
                    </a:cubicBezTo>
                    <a:cubicBezTo>
                      <a:pt x="1710690" y="3550920"/>
                      <a:pt x="1621790" y="3379470"/>
                      <a:pt x="1541780" y="3230880"/>
                    </a:cubicBezTo>
                    <a:cubicBezTo>
                      <a:pt x="1320800" y="2824480"/>
                      <a:pt x="850900" y="2955290"/>
                      <a:pt x="459740" y="2936240"/>
                    </a:cubicBezTo>
                    <a:cubicBezTo>
                      <a:pt x="453390" y="2936240"/>
                      <a:pt x="449580" y="2934970"/>
                      <a:pt x="445770" y="2934970"/>
                    </a:cubicBezTo>
                    <a:close/>
                  </a:path>
                </a:pathLst>
              </a:custGeom>
              <a:blipFill>
                <a:blip r:embed="rId8"/>
                <a:stretch>
                  <a:fillRect l="-18819" t="-7214" r="-24795" b="-22104"/>
                </a:stretch>
              </a:blipFill>
            </p:spPr>
          </p:sp>
        </p:grpSp>
      </p:grpSp>
      <p:sp>
        <p:nvSpPr>
          <p:cNvPr id="14" name="TextBox 14"/>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59102" y="1266825"/>
            <a:ext cx="9369875" cy="1105897"/>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Introduction</a:t>
            </a:r>
          </a:p>
        </p:txBody>
      </p:sp>
      <p:sp>
        <p:nvSpPr>
          <p:cNvPr id="5" name="AutoShape 5"/>
          <p:cNvSpPr/>
          <p:nvPr/>
        </p:nvSpPr>
        <p:spPr>
          <a:xfrm flipV="1">
            <a:off x="4831861" y="2388144"/>
            <a:ext cx="8624277" cy="27921"/>
          </a:xfrm>
          <a:prstGeom prst="line">
            <a:avLst/>
          </a:prstGeom>
          <a:ln w="57150" cap="flat">
            <a:solidFill>
              <a:srgbClr val="22171D"/>
            </a:solidFill>
            <a:prstDash val="solid"/>
            <a:headEnd type="none" w="sm" len="sm"/>
            <a:tailEnd type="none" w="sm" len="sm"/>
          </a:ln>
        </p:spPr>
      </p:sp>
      <p:sp>
        <p:nvSpPr>
          <p:cNvPr id="6" name="Freeform 6"/>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5589242" y="2344147"/>
            <a:ext cx="7109595" cy="7955154"/>
          </a:xfrm>
          <a:custGeom>
            <a:avLst/>
            <a:gdLst/>
            <a:ahLst/>
            <a:cxnLst/>
            <a:rect l="l" t="t" r="r" b="b"/>
            <a:pathLst>
              <a:path w="7109595" h="7955154">
                <a:moveTo>
                  <a:pt x="0" y="0"/>
                </a:moveTo>
                <a:lnTo>
                  <a:pt x="7109595" y="0"/>
                </a:lnTo>
                <a:lnTo>
                  <a:pt x="7109595" y="7955153"/>
                </a:lnTo>
                <a:lnTo>
                  <a:pt x="0" y="7955153"/>
                </a:lnTo>
                <a:lnTo>
                  <a:pt x="0" y="0"/>
                </a:lnTo>
                <a:close/>
              </a:path>
            </a:pathLst>
          </a:custGeom>
          <a:blipFill>
            <a:blip r:embed="rId8"/>
            <a:stretch>
              <a:fillRect/>
            </a:stretch>
          </a:blipFill>
        </p:spPr>
      </p:sp>
      <p:sp>
        <p:nvSpPr>
          <p:cNvPr id="8" name="TextBox 8"/>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59102" y="1266825"/>
            <a:ext cx="9369875" cy="1105897"/>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Introduction</a:t>
            </a:r>
          </a:p>
        </p:txBody>
      </p:sp>
      <p:sp>
        <p:nvSpPr>
          <p:cNvPr id="5" name="AutoShape 5"/>
          <p:cNvSpPr/>
          <p:nvPr/>
        </p:nvSpPr>
        <p:spPr>
          <a:xfrm flipV="1">
            <a:off x="4831861" y="2388144"/>
            <a:ext cx="8624277" cy="27921"/>
          </a:xfrm>
          <a:prstGeom prst="line">
            <a:avLst/>
          </a:prstGeom>
          <a:ln w="57150" cap="flat">
            <a:solidFill>
              <a:srgbClr val="22171D"/>
            </a:solidFill>
            <a:prstDash val="solid"/>
            <a:headEnd type="none" w="sm" len="sm"/>
            <a:tailEnd type="none" w="sm" len="sm"/>
          </a:ln>
        </p:spPr>
      </p:sp>
      <p:sp>
        <p:nvSpPr>
          <p:cNvPr id="6" name="Freeform 6"/>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376844" y="2989707"/>
            <a:ext cx="15534312" cy="6981401"/>
          </a:xfrm>
          <a:custGeom>
            <a:avLst/>
            <a:gdLst/>
            <a:ahLst/>
            <a:cxnLst/>
            <a:rect l="l" t="t" r="r" b="b"/>
            <a:pathLst>
              <a:path w="15534312" h="6981401">
                <a:moveTo>
                  <a:pt x="0" y="0"/>
                </a:moveTo>
                <a:lnTo>
                  <a:pt x="15534312" y="0"/>
                </a:lnTo>
                <a:lnTo>
                  <a:pt x="15534312" y="6981401"/>
                </a:lnTo>
                <a:lnTo>
                  <a:pt x="0" y="6981401"/>
                </a:lnTo>
                <a:lnTo>
                  <a:pt x="0" y="0"/>
                </a:lnTo>
                <a:close/>
              </a:path>
            </a:pathLst>
          </a:custGeom>
          <a:blipFill>
            <a:blip r:embed="rId8"/>
            <a:stretch>
              <a:fillRect/>
            </a:stretch>
          </a:blipFill>
        </p:spPr>
      </p:sp>
      <p:sp>
        <p:nvSpPr>
          <p:cNvPr id="8" name="TextBox 8"/>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2835737" y="-800100"/>
            <a:ext cx="11887200" cy="11887200"/>
          </a:xfrm>
          <a:custGeom>
            <a:avLst/>
            <a:gdLst/>
            <a:ahLst/>
            <a:cxnLst/>
            <a:rect l="l" t="t" r="r" b="b"/>
            <a:pathLst>
              <a:path w="11887200" h="11887200">
                <a:moveTo>
                  <a:pt x="0" y="0"/>
                </a:moveTo>
                <a:lnTo>
                  <a:pt x="11887200" y="0"/>
                </a:lnTo>
                <a:lnTo>
                  <a:pt x="11887200" y="11887200"/>
                </a:lnTo>
                <a:lnTo>
                  <a:pt x="0" y="1188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86130" y="-1781747"/>
            <a:ext cx="8953500" cy="89535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171D"/>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266825"/>
            <a:ext cx="5919570" cy="1113281"/>
          </a:xfrm>
          <a:prstGeom prst="rect">
            <a:avLst/>
          </a:prstGeom>
        </p:spPr>
        <p:txBody>
          <a:bodyPr lIns="0" tIns="0" rIns="0" bIns="0" rtlCol="0" anchor="t">
            <a:spAutoFit/>
          </a:bodyPr>
          <a:lstStyle/>
          <a:p>
            <a:pPr algn="l">
              <a:lnSpc>
                <a:spcPts val="8158"/>
              </a:lnSpc>
            </a:pPr>
            <a:r>
              <a:rPr lang="en-US" sz="8868">
                <a:solidFill>
                  <a:srgbClr val="F0A6C5"/>
                </a:solidFill>
                <a:latin typeface="Hammersmith One"/>
                <a:ea typeface="Hammersmith One"/>
                <a:cs typeface="Hammersmith One"/>
                <a:sym typeface="Hammersmith One"/>
              </a:rPr>
              <a:t>Contents</a:t>
            </a:r>
          </a:p>
        </p:txBody>
      </p:sp>
      <p:sp>
        <p:nvSpPr>
          <p:cNvPr id="7" name="Freeform 7"/>
          <p:cNvSpPr/>
          <p:nvPr/>
        </p:nvSpPr>
        <p:spPr>
          <a:xfrm>
            <a:off x="13584076" y="5589829"/>
            <a:ext cx="5805022" cy="5530603"/>
          </a:xfrm>
          <a:custGeom>
            <a:avLst/>
            <a:gdLst/>
            <a:ahLst/>
            <a:cxnLst/>
            <a:rect l="l" t="t" r="r" b="b"/>
            <a:pathLst>
              <a:path w="5805022" h="5530603">
                <a:moveTo>
                  <a:pt x="0" y="0"/>
                </a:moveTo>
                <a:lnTo>
                  <a:pt x="5805022" y="0"/>
                </a:lnTo>
                <a:lnTo>
                  <a:pt x="5805022" y="5530603"/>
                </a:lnTo>
                <a:lnTo>
                  <a:pt x="0" y="5530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95552" y="1767893"/>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295552" y="3060544"/>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295552" y="4353195"/>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7295552" y="5790930"/>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7295552" y="7226456"/>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8926657" y="2036393"/>
            <a:ext cx="4394301"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INTRODUCTION</a:t>
            </a:r>
          </a:p>
        </p:txBody>
      </p:sp>
      <p:sp>
        <p:nvSpPr>
          <p:cNvPr id="15" name="TextBox 15"/>
          <p:cNvSpPr txBox="1"/>
          <p:nvPr/>
        </p:nvSpPr>
        <p:spPr>
          <a:xfrm>
            <a:off x="8926657" y="3373825"/>
            <a:ext cx="4394301" cy="679450"/>
          </a:xfrm>
          <a:prstGeom prst="rect">
            <a:avLst/>
          </a:prstGeom>
        </p:spPr>
        <p:txBody>
          <a:bodyPr lIns="0" tIns="0" rIns="0" bIns="0" rtlCol="0" anchor="t">
            <a:spAutoFit/>
          </a:bodyPr>
          <a:lstStyle/>
          <a:p>
            <a:pPr algn="l">
              <a:lnSpc>
                <a:spcPts val="5599"/>
              </a:lnSpc>
            </a:pPr>
            <a:r>
              <a:rPr lang="en-US" sz="3999" b="1" spc="347" dirty="0">
                <a:solidFill>
                  <a:srgbClr val="22171D"/>
                </a:solidFill>
                <a:latin typeface="Dancing Script Bold"/>
                <a:ea typeface="Dancing Script Bold"/>
                <a:cs typeface="Dancing Script Bold"/>
                <a:sym typeface="Dancing Script Bold"/>
              </a:rPr>
              <a:t>CONTENT LOSS</a:t>
            </a:r>
          </a:p>
        </p:txBody>
      </p:sp>
      <p:sp>
        <p:nvSpPr>
          <p:cNvPr id="16" name="TextBox 16"/>
          <p:cNvSpPr txBox="1"/>
          <p:nvPr/>
        </p:nvSpPr>
        <p:spPr>
          <a:xfrm>
            <a:off x="8926657" y="4621695"/>
            <a:ext cx="7559930"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STYLE LOSS-GRAM MATRIX</a:t>
            </a:r>
          </a:p>
        </p:txBody>
      </p:sp>
      <p:sp>
        <p:nvSpPr>
          <p:cNvPr id="17" name="TextBox 17"/>
          <p:cNvSpPr txBox="1"/>
          <p:nvPr/>
        </p:nvSpPr>
        <p:spPr>
          <a:xfrm>
            <a:off x="8926657" y="5751787"/>
            <a:ext cx="7262534" cy="138430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NEURAL STYLE </a:t>
            </a:r>
          </a:p>
          <a:p>
            <a:pPr algn="l">
              <a:lnSpc>
                <a:spcPts val="5599"/>
              </a:lnSpc>
            </a:pPr>
            <a:r>
              <a:rPr lang="en-US" sz="3999" b="1" spc="347">
                <a:solidFill>
                  <a:srgbClr val="22171D"/>
                </a:solidFill>
                <a:latin typeface="Dancing Script Bold"/>
                <a:ea typeface="Dancing Script Bold"/>
                <a:cs typeface="Dancing Script Bold"/>
                <a:sym typeface="Dancing Script Bold"/>
              </a:rPr>
              <a:t>TRANSFER</a:t>
            </a:r>
          </a:p>
        </p:txBody>
      </p:sp>
      <p:sp>
        <p:nvSpPr>
          <p:cNvPr id="18" name="TextBox 18"/>
          <p:cNvSpPr txBox="1"/>
          <p:nvPr/>
        </p:nvSpPr>
        <p:spPr>
          <a:xfrm>
            <a:off x="8926657" y="7539738"/>
            <a:ext cx="3751699"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CONCLUSION</a:t>
            </a:r>
          </a:p>
        </p:txBody>
      </p:sp>
      <p:sp>
        <p:nvSpPr>
          <p:cNvPr id="19" name="TextBox 19"/>
          <p:cNvSpPr txBox="1"/>
          <p:nvPr/>
        </p:nvSpPr>
        <p:spPr>
          <a:xfrm>
            <a:off x="7535218" y="2081174"/>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01</a:t>
            </a:r>
          </a:p>
        </p:txBody>
      </p:sp>
      <p:sp>
        <p:nvSpPr>
          <p:cNvPr id="20" name="TextBox 20"/>
          <p:cNvSpPr txBox="1"/>
          <p:nvPr/>
        </p:nvSpPr>
        <p:spPr>
          <a:xfrm>
            <a:off x="7535218" y="3373825"/>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02</a:t>
            </a:r>
          </a:p>
        </p:txBody>
      </p:sp>
      <p:sp>
        <p:nvSpPr>
          <p:cNvPr id="21" name="TextBox 21"/>
          <p:cNvSpPr txBox="1"/>
          <p:nvPr/>
        </p:nvSpPr>
        <p:spPr>
          <a:xfrm>
            <a:off x="7535218" y="4666476"/>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03</a:t>
            </a:r>
          </a:p>
        </p:txBody>
      </p:sp>
      <p:sp>
        <p:nvSpPr>
          <p:cNvPr id="22" name="TextBox 22"/>
          <p:cNvSpPr txBox="1"/>
          <p:nvPr/>
        </p:nvSpPr>
        <p:spPr>
          <a:xfrm>
            <a:off x="7535218" y="6104212"/>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04</a:t>
            </a:r>
          </a:p>
        </p:txBody>
      </p:sp>
      <p:sp>
        <p:nvSpPr>
          <p:cNvPr id="23" name="TextBox 23"/>
          <p:cNvSpPr txBox="1"/>
          <p:nvPr/>
        </p:nvSpPr>
        <p:spPr>
          <a:xfrm>
            <a:off x="7535218" y="7539738"/>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05</a:t>
            </a:r>
          </a:p>
        </p:txBody>
      </p:sp>
      <p:sp>
        <p:nvSpPr>
          <p:cNvPr id="24" name="AutoShape 24"/>
          <p:cNvSpPr/>
          <p:nvPr/>
        </p:nvSpPr>
        <p:spPr>
          <a:xfrm rot="-18238">
            <a:off x="1028735" y="2365818"/>
            <a:ext cx="5386173" cy="0"/>
          </a:xfrm>
          <a:prstGeom prst="line">
            <a:avLst/>
          </a:prstGeom>
          <a:ln w="57150" cap="flat">
            <a:solidFill>
              <a:srgbClr val="F0A6C5"/>
            </a:solidFill>
            <a:prstDash val="solid"/>
            <a:headEnd type="none" w="sm" len="sm"/>
            <a:tailEnd type="none" w="sm" len="sm"/>
          </a:ln>
        </p:spPr>
      </p:sp>
    </p:spTree>
    <p:extLst>
      <p:ext uri="{BB962C8B-B14F-4D97-AF65-F5344CB8AC3E}">
        <p14:creationId xmlns:p14="http://schemas.microsoft.com/office/powerpoint/2010/main" val="1991678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childTnLst>
                          </p:cTn>
                        </p:par>
                        <p:par>
                          <p:cTn id="38" fill="hold">
                            <p:stCondLst>
                              <p:cond delay="175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25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25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5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5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50"/>
                                        <p:tgtEl>
                                          <p:spTgt spid="16"/>
                                        </p:tgtEl>
                                      </p:cBhvr>
                                    </p:animEffect>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25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childTnLst>
                                </p:cTn>
                              </p:par>
                            </p:childTnLst>
                          </p:cTn>
                        </p:par>
                        <p:par>
                          <p:cTn id="68" fill="hold">
                            <p:stCondLst>
                              <p:cond delay="2500"/>
                            </p:stCondLst>
                            <p:childTnLst>
                              <p:par>
                                <p:cTn id="69" presetID="10" presetClass="entr" presetSubtype="0" fill="hold"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250"/>
                                        <p:tgtEl>
                                          <p:spTgt spid="1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25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250"/>
                                        <p:tgtEl>
                                          <p:spTgt spid="18"/>
                                        </p:tgtEl>
                                      </p:cBhvr>
                                    </p:animEffect>
                                  </p:childTnLst>
                                </p:cTn>
                              </p:par>
                            </p:childTnLst>
                          </p:cTn>
                        </p:par>
                        <p:par>
                          <p:cTn id="78" fill="hold">
                            <p:stCondLst>
                              <p:cond delay="2750"/>
                            </p:stCondLst>
                            <p:childTnLst>
                              <p:par>
                                <p:cTn id="79" presetID="26" presetClass="emph" presetSubtype="0" fill="hold" nodeType="afterEffect">
                                  <p:stCondLst>
                                    <p:cond delay="0"/>
                                  </p:stCondLst>
                                  <p:childTnLst>
                                    <p:animEffect transition="out" filter="fade">
                                      <p:cBhvr>
                                        <p:cTn id="80" dur="500" tmFilter="0, 0; .2, .5; .8, .5; 1, 0"/>
                                        <p:tgtEl>
                                          <p:spTgt spid="10"/>
                                        </p:tgtEl>
                                      </p:cBhvr>
                                    </p:animEffect>
                                    <p:animScale>
                                      <p:cBhvr>
                                        <p:cTn id="81" dur="250" autoRev="1" fill="hold"/>
                                        <p:tgtEl>
                                          <p:spTgt spid="10"/>
                                        </p:tgtEl>
                                      </p:cBhvr>
                                      <p:by x="105000" y="105000"/>
                                    </p:animScale>
                                  </p:childTnLst>
                                </p:cTn>
                              </p:par>
                              <p:par>
                                <p:cTn id="82" presetID="26" presetClass="emph" presetSubtype="0" fill="hold" grpId="1" nodeType="withEffect">
                                  <p:stCondLst>
                                    <p:cond delay="0"/>
                                  </p:stCondLst>
                                  <p:childTnLst>
                                    <p:animEffect transition="out" filter="fade">
                                      <p:cBhvr>
                                        <p:cTn id="83" dur="500" tmFilter="0, 0; .2, .5; .8, .5; 1, 0"/>
                                        <p:tgtEl>
                                          <p:spTgt spid="20"/>
                                        </p:tgtEl>
                                      </p:cBhvr>
                                    </p:animEffect>
                                    <p:animScale>
                                      <p:cBhvr>
                                        <p:cTn id="84" dur="250" autoRev="1" fill="hold"/>
                                        <p:tgtEl>
                                          <p:spTgt spid="20"/>
                                        </p:tgtEl>
                                      </p:cBhvr>
                                      <p:by x="105000" y="105000"/>
                                    </p:animScale>
                                  </p:childTnLst>
                                </p:cTn>
                              </p:par>
                              <p:par>
                                <p:cTn id="85" presetID="26" presetClass="emph" presetSubtype="0" fill="hold" grpId="1" nodeType="withEffect">
                                  <p:stCondLst>
                                    <p:cond delay="0"/>
                                  </p:stCondLst>
                                  <p:childTnLst>
                                    <p:animEffect transition="out" filter="fade">
                                      <p:cBhvr>
                                        <p:cTn id="86" dur="500" tmFilter="0, 0; .2, .5; .8, .5; 1, 0"/>
                                        <p:tgtEl>
                                          <p:spTgt spid="15"/>
                                        </p:tgtEl>
                                      </p:cBhvr>
                                    </p:animEffect>
                                    <p:animScale>
                                      <p:cBhvr>
                                        <p:cTn id="8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5" grpId="1"/>
      <p:bldP spid="16" grpId="0"/>
      <p:bldP spid="17" grpId="0"/>
      <p:bldP spid="18" grpId="0"/>
      <p:bldP spid="19" grpId="0"/>
      <p:bldP spid="20" grpId="0"/>
      <p:bldP spid="20" grpId="1"/>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27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28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grpSp>
        <p:nvGrpSpPr>
          <p:cNvPr id="18" name="Group 17">
            <a:extLst>
              <a:ext uri="{FF2B5EF4-FFF2-40B4-BE49-F238E27FC236}">
                <a16:creationId xmlns:a16="http://schemas.microsoft.com/office/drawing/2014/main" id="{721AEF8D-5D7C-45CE-AADA-815A97651ECD}"/>
              </a:ext>
            </a:extLst>
          </p:cNvPr>
          <p:cNvGrpSpPr/>
          <p:nvPr/>
        </p:nvGrpSpPr>
        <p:grpSpPr>
          <a:xfrm>
            <a:off x="7278295" y="-2369180"/>
            <a:ext cx="3731410" cy="4068373"/>
            <a:chOff x="7278295" y="-2369180"/>
            <a:chExt cx="3731410" cy="4068373"/>
          </a:xfrm>
        </p:grpSpPr>
        <p:grpSp>
          <p:nvGrpSpPr>
            <p:cNvPr id="4" name="Group 4"/>
            <p:cNvGrpSpPr/>
            <p:nvPr/>
          </p:nvGrpSpPr>
          <p:grpSpPr>
            <a:xfrm>
              <a:off x="7278295" y="-2369180"/>
              <a:ext cx="3731410" cy="373141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8807036" y="1025266"/>
              <a:ext cx="673927" cy="673927"/>
            </a:xfrm>
            <a:custGeom>
              <a:avLst/>
              <a:gdLst/>
              <a:ahLst/>
              <a:cxnLst/>
              <a:rect l="l" t="t" r="r" b="b"/>
              <a:pathLst>
                <a:path w="673927" h="673927">
                  <a:moveTo>
                    <a:pt x="0" y="0"/>
                  </a:moveTo>
                  <a:lnTo>
                    <a:pt x="673928" y="0"/>
                  </a:lnTo>
                  <a:lnTo>
                    <a:pt x="673928" y="673928"/>
                  </a:lnTo>
                  <a:lnTo>
                    <a:pt x="0" y="67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9" name="Group 18">
            <a:extLst>
              <a:ext uri="{FF2B5EF4-FFF2-40B4-BE49-F238E27FC236}">
                <a16:creationId xmlns:a16="http://schemas.microsoft.com/office/drawing/2014/main" id="{E0D868E0-EC39-4091-9526-87272103B3BE}"/>
              </a:ext>
            </a:extLst>
          </p:cNvPr>
          <p:cNvGrpSpPr/>
          <p:nvPr/>
        </p:nvGrpSpPr>
        <p:grpSpPr>
          <a:xfrm>
            <a:off x="7278295" y="8584373"/>
            <a:ext cx="3731410" cy="4068218"/>
            <a:chOff x="7278295" y="8584373"/>
            <a:chExt cx="3731410" cy="4068218"/>
          </a:xfrm>
        </p:grpSpPr>
        <p:grpSp>
          <p:nvGrpSpPr>
            <p:cNvPr id="7" name="Group 7"/>
            <p:cNvGrpSpPr/>
            <p:nvPr/>
          </p:nvGrpSpPr>
          <p:grpSpPr>
            <a:xfrm>
              <a:off x="7278295" y="8921181"/>
              <a:ext cx="3731410" cy="373141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1" name="Freeform 11"/>
            <p:cNvSpPr/>
            <p:nvPr/>
          </p:nvSpPr>
          <p:spPr>
            <a:xfrm>
              <a:off x="8807036" y="8584373"/>
              <a:ext cx="673927" cy="673927"/>
            </a:xfrm>
            <a:custGeom>
              <a:avLst/>
              <a:gdLst/>
              <a:ahLst/>
              <a:cxnLst/>
              <a:rect l="l" t="t" r="r" b="b"/>
              <a:pathLst>
                <a:path w="673927" h="673927">
                  <a:moveTo>
                    <a:pt x="0" y="0"/>
                  </a:moveTo>
                  <a:lnTo>
                    <a:pt x="673928" y="0"/>
                  </a:lnTo>
                  <a:lnTo>
                    <a:pt x="673928" y="673927"/>
                  </a:lnTo>
                  <a:lnTo>
                    <a:pt x="0" y="673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Freeform 12"/>
          <p:cNvSpPr/>
          <p:nvPr/>
        </p:nvSpPr>
        <p:spPr>
          <a:xfrm>
            <a:off x="14284154" y="1891120"/>
            <a:ext cx="5495086" cy="5628770"/>
          </a:xfrm>
          <a:custGeom>
            <a:avLst/>
            <a:gdLst/>
            <a:ahLst/>
            <a:cxnLst/>
            <a:rect l="l" t="t" r="r" b="b"/>
            <a:pathLst>
              <a:path w="5495086" h="5628770">
                <a:moveTo>
                  <a:pt x="0" y="0"/>
                </a:moveTo>
                <a:lnTo>
                  <a:pt x="5495086" y="0"/>
                </a:lnTo>
                <a:lnTo>
                  <a:pt x="5495086" y="5628770"/>
                </a:lnTo>
                <a:lnTo>
                  <a:pt x="0" y="5628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1491240" y="1891120"/>
            <a:ext cx="5495086" cy="5628770"/>
          </a:xfrm>
          <a:custGeom>
            <a:avLst/>
            <a:gdLst/>
            <a:ahLst/>
            <a:cxnLst/>
            <a:rect l="l" t="t" r="r" b="b"/>
            <a:pathLst>
              <a:path w="5495086" h="5628770">
                <a:moveTo>
                  <a:pt x="5495086" y="0"/>
                </a:moveTo>
                <a:lnTo>
                  <a:pt x="0" y="0"/>
                </a:lnTo>
                <a:lnTo>
                  <a:pt x="0" y="5628770"/>
                </a:lnTo>
                <a:lnTo>
                  <a:pt x="5495086" y="5628770"/>
                </a:lnTo>
                <a:lnTo>
                  <a:pt x="549508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6797345" y="4617646"/>
            <a:ext cx="7041901" cy="1543050"/>
          </a:xfrm>
          <a:prstGeom prst="rect">
            <a:avLst/>
          </a:prstGeom>
        </p:spPr>
        <p:txBody>
          <a:bodyPr lIns="0" tIns="0" rIns="0" bIns="0" rtlCol="0" anchor="t">
            <a:spAutoFit/>
          </a:bodyPr>
          <a:lstStyle/>
          <a:p>
            <a:pPr algn="l">
              <a:lnSpc>
                <a:spcPts val="12599"/>
              </a:lnSpc>
            </a:pPr>
            <a:r>
              <a:rPr lang="en-US" sz="9000" b="1" spc="783" dirty="0">
                <a:solidFill>
                  <a:srgbClr val="FFFFFF"/>
                </a:solidFill>
                <a:latin typeface="Dancing Script Bold"/>
                <a:ea typeface="Dancing Script Bold"/>
                <a:cs typeface="Dancing Script Bold"/>
                <a:sym typeface="Dancing Script Bold"/>
              </a:rPr>
              <a:t>Content Loss</a:t>
            </a:r>
          </a:p>
        </p:txBody>
      </p:sp>
      <p:grpSp>
        <p:nvGrpSpPr>
          <p:cNvPr id="20" name="Group 19">
            <a:extLst>
              <a:ext uri="{FF2B5EF4-FFF2-40B4-BE49-F238E27FC236}">
                <a16:creationId xmlns:a16="http://schemas.microsoft.com/office/drawing/2014/main" id="{38A59156-F0DA-4757-A365-B5B1E0742AD8}"/>
              </a:ext>
            </a:extLst>
          </p:cNvPr>
          <p:cNvGrpSpPr/>
          <p:nvPr/>
        </p:nvGrpSpPr>
        <p:grpSpPr>
          <a:xfrm>
            <a:off x="4448755" y="4428624"/>
            <a:ext cx="2224765" cy="1763126"/>
            <a:chOff x="4448755" y="4428624"/>
            <a:chExt cx="2224765" cy="1763126"/>
          </a:xfrm>
        </p:grpSpPr>
        <p:sp>
          <p:nvSpPr>
            <p:cNvPr id="14" name="Freeform 14"/>
            <p:cNvSpPr/>
            <p:nvPr/>
          </p:nvSpPr>
          <p:spPr>
            <a:xfrm>
              <a:off x="4448755" y="4428624"/>
              <a:ext cx="2224765" cy="1763126"/>
            </a:xfrm>
            <a:custGeom>
              <a:avLst/>
              <a:gdLst/>
              <a:ahLst/>
              <a:cxnLst/>
              <a:rect l="l" t="t" r="r" b="b"/>
              <a:pathLst>
                <a:path w="2224765" h="1763126">
                  <a:moveTo>
                    <a:pt x="0" y="0"/>
                  </a:moveTo>
                  <a:lnTo>
                    <a:pt x="2224765" y="0"/>
                  </a:lnTo>
                  <a:lnTo>
                    <a:pt x="2224765" y="1763127"/>
                  </a:lnTo>
                  <a:lnTo>
                    <a:pt x="0" y="1763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4728041" y="4617646"/>
              <a:ext cx="1665609" cy="1535036"/>
            </a:xfrm>
            <a:prstGeom prst="rect">
              <a:avLst/>
            </a:prstGeom>
          </p:spPr>
          <p:txBody>
            <a:bodyPr wrap="square" lIns="0" tIns="0" rIns="0" bIns="0" rtlCol="0" anchor="t">
              <a:spAutoFit/>
            </a:bodyPr>
            <a:lstStyle/>
            <a:p>
              <a:pPr algn="ctr">
                <a:lnSpc>
                  <a:spcPts val="12599"/>
                </a:lnSpc>
              </a:pPr>
              <a:r>
                <a:rPr lang="en-US" sz="9000" b="1" spc="783" dirty="0">
                  <a:solidFill>
                    <a:srgbClr val="22171D"/>
                  </a:solidFill>
                  <a:latin typeface="Dancing Script Bold"/>
                  <a:ea typeface="Dancing Script Bold"/>
                  <a:cs typeface="Dancing Script Bold"/>
                  <a:sym typeface="Dancing Script Bold"/>
                </a:rPr>
                <a:t>02</a:t>
              </a:r>
            </a:p>
          </p:txBody>
        </p:sp>
      </p:grpSp>
    </p:spTree>
    <p:extLst>
      <p:ext uri="{BB962C8B-B14F-4D97-AF65-F5344CB8AC3E}">
        <p14:creationId xmlns:p14="http://schemas.microsoft.com/office/powerpoint/2010/main" val="184481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ppt_x"/>
                                          </p:val>
                                        </p:tav>
                                        <p:tav tm="100000">
                                          <p:val>
                                            <p:strVal val="#ppt_x"/>
                                          </p:val>
                                        </p:tav>
                                      </p:tavLst>
                                    </p:anim>
                                    <p:anim calcmode="lin" valueType="num">
                                      <p:cBhvr additive="base">
                                        <p:cTn id="12" dur="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ppt_x"/>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250" fill="hold"/>
                                        <p:tgtEl>
                                          <p:spTgt spid="12"/>
                                        </p:tgtEl>
                                        <p:attrNameLst>
                                          <p:attrName>ppt_x</p:attrName>
                                        </p:attrNameLst>
                                      </p:cBhvr>
                                      <p:tavLst>
                                        <p:tav tm="0">
                                          <p:val>
                                            <p:strVal val="#ppt_x"/>
                                          </p:val>
                                        </p:tav>
                                        <p:tav tm="100000">
                                          <p:val>
                                            <p:strVal val="#ppt_x"/>
                                          </p:val>
                                        </p:tav>
                                      </p:tavLst>
                                    </p:anim>
                                    <p:anim calcmode="lin" valueType="num">
                                      <p:cBhvr additive="base">
                                        <p:cTn id="20" dur="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250" fill="hold"/>
                                        <p:tgtEl>
                                          <p:spTgt spid="13"/>
                                        </p:tgtEl>
                                        <p:attrNameLst>
                                          <p:attrName>ppt_x</p:attrName>
                                        </p:attrNameLst>
                                      </p:cBhvr>
                                      <p:tavLst>
                                        <p:tav tm="0">
                                          <p:val>
                                            <p:strVal val="#ppt_x"/>
                                          </p:val>
                                        </p:tav>
                                        <p:tav tm="100000">
                                          <p:val>
                                            <p:strVal val="#ppt_x"/>
                                          </p:val>
                                        </p:tav>
                                      </p:tavLst>
                                    </p:anim>
                                    <p:anim calcmode="lin" valueType="num">
                                      <p:cBhvr additive="base">
                                        <p:cTn id="24" dur="2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250" fill="hold"/>
                                        <p:tgtEl>
                                          <p:spTgt spid="19"/>
                                        </p:tgtEl>
                                        <p:attrNameLst>
                                          <p:attrName>ppt_x</p:attrName>
                                        </p:attrNameLst>
                                      </p:cBhvr>
                                      <p:tavLst>
                                        <p:tav tm="0">
                                          <p:val>
                                            <p:strVal val="#ppt_x"/>
                                          </p:val>
                                        </p:tav>
                                        <p:tav tm="100000">
                                          <p:val>
                                            <p:strVal val="#ppt_x"/>
                                          </p:val>
                                        </p:tav>
                                      </p:tavLst>
                                    </p:anim>
                                    <p:anim calcmode="lin" valueType="num">
                                      <p:cBhvr additive="base">
                                        <p:cTn id="28" dur="25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250" fill="hold"/>
                                        <p:tgtEl>
                                          <p:spTgt spid="20"/>
                                        </p:tgtEl>
                                        <p:attrNameLst>
                                          <p:attrName>ppt_x</p:attrName>
                                        </p:attrNameLst>
                                      </p:cBhvr>
                                      <p:tavLst>
                                        <p:tav tm="0">
                                          <p:val>
                                            <p:strVal val="#ppt_x"/>
                                          </p:val>
                                        </p:tav>
                                        <p:tav tm="100000">
                                          <p:val>
                                            <p:strVal val="#ppt_x"/>
                                          </p:val>
                                        </p:tav>
                                      </p:tavLst>
                                    </p:anim>
                                    <p:anim calcmode="lin" valueType="num">
                                      <p:cBhvr additive="base">
                                        <p:cTn id="32" dur="25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250" fill="hold"/>
                                        <p:tgtEl>
                                          <p:spTgt spid="16"/>
                                        </p:tgtEl>
                                        <p:attrNameLst>
                                          <p:attrName>ppt_x</p:attrName>
                                        </p:attrNameLst>
                                      </p:cBhvr>
                                      <p:tavLst>
                                        <p:tav tm="0">
                                          <p:val>
                                            <p:strVal val="#ppt_x"/>
                                          </p:val>
                                        </p:tav>
                                        <p:tav tm="100000">
                                          <p:val>
                                            <p:strVal val="#ppt_x"/>
                                          </p:val>
                                        </p:tav>
                                      </p:tavLst>
                                    </p:anim>
                                    <p:anim calcmode="lin" valueType="num">
                                      <p:cBhvr additive="base">
                                        <p:cTn id="36"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2511563" y="3309930"/>
            <a:ext cx="14230847" cy="5223188"/>
          </a:xfrm>
          <a:custGeom>
            <a:avLst/>
            <a:gdLst/>
            <a:ahLst/>
            <a:cxnLst/>
            <a:rect l="l" t="t" r="r" b="b"/>
            <a:pathLst>
              <a:path w="14230847" h="5223188">
                <a:moveTo>
                  <a:pt x="0" y="0"/>
                </a:moveTo>
                <a:lnTo>
                  <a:pt x="14230847" y="0"/>
                </a:lnTo>
                <a:lnTo>
                  <a:pt x="14230847" y="5223188"/>
                </a:lnTo>
                <a:lnTo>
                  <a:pt x="0" y="5223188"/>
                </a:lnTo>
                <a:lnTo>
                  <a:pt x="0" y="0"/>
                </a:lnTo>
                <a:close/>
              </a:path>
            </a:pathLst>
          </a:custGeom>
          <a:blipFill>
            <a:blip r:embed="rId2"/>
            <a:stretch>
              <a:fillRect l="-2130" t="-16371" r="-2591" b="-10595"/>
            </a:stretch>
          </a:blipFill>
        </p:spPr>
      </p:sp>
      <p:sp>
        <p:nvSpPr>
          <p:cNvPr id="3" name="Freeform 3"/>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459102" y="1266825"/>
            <a:ext cx="9369875" cy="1105924"/>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Content Loss</a:t>
            </a:r>
          </a:p>
        </p:txBody>
      </p:sp>
      <p:sp>
        <p:nvSpPr>
          <p:cNvPr id="6" name="AutoShape 6"/>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7" name="Freeform 7"/>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02</a:t>
            </a:r>
          </a:p>
        </p:txBody>
      </p:sp>
      <p:sp>
        <p:nvSpPr>
          <p:cNvPr id="9" name="TextBox 9"/>
          <p:cNvSpPr txBox="1"/>
          <p:nvPr/>
        </p:nvSpPr>
        <p:spPr>
          <a:xfrm>
            <a:off x="4613265" y="8352155"/>
            <a:ext cx="10027444" cy="906145"/>
          </a:xfrm>
          <a:prstGeom prst="rect">
            <a:avLst/>
          </a:prstGeom>
        </p:spPr>
        <p:txBody>
          <a:bodyPr lIns="0" tIns="0" rIns="0" bIns="0" rtlCol="0" anchor="t">
            <a:spAutoFit/>
          </a:bodyPr>
          <a:lstStyle/>
          <a:p>
            <a:pPr algn="ctr">
              <a:lnSpc>
                <a:spcPts val="7279"/>
              </a:lnSpc>
            </a:pPr>
            <a:r>
              <a:rPr lang="en-US" sz="5199" b="1" dirty="0">
                <a:solidFill>
                  <a:srgbClr val="DB412E"/>
                </a:solidFill>
                <a:latin typeface="DejaVu Serif Bold"/>
                <a:ea typeface="DejaVu Serif Bold"/>
                <a:cs typeface="DejaVu Serif Bold"/>
                <a:sym typeface="DejaVu Serif Bold"/>
              </a:rPr>
              <a:t>Mean Square Error:(𝑋′ − 𝑌)</a:t>
            </a:r>
          </a:p>
        </p:txBody>
      </p:sp>
      <p:sp>
        <p:nvSpPr>
          <p:cNvPr id="10" name="TextBox 10"/>
          <p:cNvSpPr txBox="1"/>
          <p:nvPr/>
        </p:nvSpPr>
        <p:spPr>
          <a:xfrm>
            <a:off x="14640709" y="8390255"/>
            <a:ext cx="265212" cy="523875"/>
          </a:xfrm>
          <a:prstGeom prst="rect">
            <a:avLst/>
          </a:prstGeom>
        </p:spPr>
        <p:txBody>
          <a:bodyPr lIns="0" tIns="0" rIns="0" bIns="0" rtlCol="0" anchor="t">
            <a:spAutoFit/>
          </a:bodyPr>
          <a:lstStyle/>
          <a:p>
            <a:pPr algn="ctr">
              <a:lnSpc>
                <a:spcPts val="4200"/>
              </a:lnSpc>
            </a:pPr>
            <a:r>
              <a:rPr lang="en-US" sz="3000" b="1" dirty="0">
                <a:solidFill>
                  <a:srgbClr val="DB412E"/>
                </a:solidFill>
                <a:latin typeface="DejaVu Serif Bold"/>
                <a:ea typeface="DejaVu Serif Bold"/>
                <a:cs typeface="DejaVu Serif Bold"/>
                <a:sym typeface="DejaVu Serif Bold"/>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59102" y="1266825"/>
            <a:ext cx="9369875" cy="1105924"/>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Content Loss</a:t>
            </a:r>
          </a:p>
        </p:txBody>
      </p:sp>
      <p:sp>
        <p:nvSpPr>
          <p:cNvPr id="5" name="AutoShape 5"/>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6" name="Freeform 6"/>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068691" y="3210340"/>
            <a:ext cx="14289959" cy="5362924"/>
          </a:xfrm>
          <a:custGeom>
            <a:avLst/>
            <a:gdLst/>
            <a:ahLst/>
            <a:cxnLst/>
            <a:rect l="l" t="t" r="r" b="b"/>
            <a:pathLst>
              <a:path w="14289959" h="5362924">
                <a:moveTo>
                  <a:pt x="0" y="0"/>
                </a:moveTo>
                <a:lnTo>
                  <a:pt x="14289959" y="0"/>
                </a:lnTo>
                <a:lnTo>
                  <a:pt x="14289959" y="5362925"/>
                </a:lnTo>
                <a:lnTo>
                  <a:pt x="0" y="5362925"/>
                </a:lnTo>
                <a:lnTo>
                  <a:pt x="0" y="0"/>
                </a:lnTo>
                <a:close/>
              </a:path>
            </a:pathLst>
          </a:custGeom>
          <a:blipFill>
            <a:blip r:embed="rId8"/>
            <a:stretch>
              <a:fillRect l="-1235" t="-1542" r="-260" b="-2571"/>
            </a:stretch>
          </a:blipFill>
        </p:spPr>
      </p:sp>
      <p:sp>
        <p:nvSpPr>
          <p:cNvPr id="8" name="TextBox 8"/>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advClick="0" advTm="10000">
        <p159:morph option="byObject"/>
      </p:transition>
    </mc:Choice>
    <mc:Fallback>
      <p:transition advClick="0" advTm="1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59102" y="1266825"/>
            <a:ext cx="9369875" cy="1105924"/>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Content Loss</a:t>
            </a:r>
          </a:p>
        </p:txBody>
      </p:sp>
      <p:sp>
        <p:nvSpPr>
          <p:cNvPr id="5" name="AutoShape 5"/>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6" name="Freeform 6"/>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875637" y="3086821"/>
            <a:ext cx="13294831" cy="4989460"/>
          </a:xfrm>
          <a:custGeom>
            <a:avLst/>
            <a:gdLst/>
            <a:ahLst/>
            <a:cxnLst/>
            <a:rect l="l" t="t" r="r" b="b"/>
            <a:pathLst>
              <a:path w="13294831" h="4989460">
                <a:moveTo>
                  <a:pt x="0" y="0"/>
                </a:moveTo>
                <a:lnTo>
                  <a:pt x="13294831" y="0"/>
                </a:lnTo>
                <a:lnTo>
                  <a:pt x="13294831" y="4989460"/>
                </a:lnTo>
                <a:lnTo>
                  <a:pt x="0" y="4989460"/>
                </a:lnTo>
                <a:lnTo>
                  <a:pt x="0" y="0"/>
                </a:lnTo>
                <a:close/>
              </a:path>
            </a:pathLst>
          </a:custGeom>
          <a:blipFill>
            <a:blip r:embed="rId8"/>
            <a:stretch>
              <a:fillRect l="-1235" t="-1542" r="-260" b="-2571"/>
            </a:stretch>
          </a:blipFill>
        </p:spPr>
      </p:sp>
      <p:sp>
        <p:nvSpPr>
          <p:cNvPr id="8" name="Freeform 8"/>
          <p:cNvSpPr/>
          <p:nvPr/>
        </p:nvSpPr>
        <p:spPr>
          <a:xfrm>
            <a:off x="4843701" y="8028656"/>
            <a:ext cx="11317905" cy="1845751"/>
          </a:xfrm>
          <a:custGeom>
            <a:avLst/>
            <a:gdLst/>
            <a:ahLst/>
            <a:cxnLst/>
            <a:rect l="l" t="t" r="r" b="b"/>
            <a:pathLst>
              <a:path w="11317905" h="1845751">
                <a:moveTo>
                  <a:pt x="0" y="0"/>
                </a:moveTo>
                <a:lnTo>
                  <a:pt x="11317905" y="0"/>
                </a:lnTo>
                <a:lnTo>
                  <a:pt x="11317905" y="1845751"/>
                </a:lnTo>
                <a:lnTo>
                  <a:pt x="0" y="1845751"/>
                </a:lnTo>
                <a:lnTo>
                  <a:pt x="0" y="0"/>
                </a:lnTo>
                <a:close/>
              </a:path>
            </a:pathLst>
          </a:custGeom>
          <a:blipFill>
            <a:blip r:embed="rId9"/>
            <a:stretch>
              <a:fillRect/>
            </a:stretch>
          </a:blipFill>
        </p:spPr>
      </p:sp>
      <p:sp>
        <p:nvSpPr>
          <p:cNvPr id="9" name="TextBox 9"/>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59102" y="1266825"/>
            <a:ext cx="9369875" cy="1105924"/>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Content Loss</a:t>
            </a:r>
          </a:p>
        </p:txBody>
      </p:sp>
      <p:sp>
        <p:nvSpPr>
          <p:cNvPr id="5" name="AutoShape 5"/>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6" name="Freeform 6"/>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802155" y="2989707"/>
            <a:ext cx="14896334" cy="6268593"/>
          </a:xfrm>
          <a:custGeom>
            <a:avLst/>
            <a:gdLst/>
            <a:ahLst/>
            <a:cxnLst/>
            <a:rect l="l" t="t" r="r" b="b"/>
            <a:pathLst>
              <a:path w="14896334" h="6268593">
                <a:moveTo>
                  <a:pt x="0" y="0"/>
                </a:moveTo>
                <a:lnTo>
                  <a:pt x="14896334" y="0"/>
                </a:lnTo>
                <a:lnTo>
                  <a:pt x="14896334" y="6268593"/>
                </a:lnTo>
                <a:lnTo>
                  <a:pt x="0" y="6268593"/>
                </a:lnTo>
                <a:lnTo>
                  <a:pt x="0" y="0"/>
                </a:lnTo>
                <a:close/>
              </a:path>
            </a:pathLst>
          </a:custGeom>
          <a:blipFill>
            <a:blip r:embed="rId8"/>
            <a:stretch>
              <a:fillRect/>
            </a:stretch>
          </a:blipFill>
        </p:spPr>
      </p:sp>
      <p:sp>
        <p:nvSpPr>
          <p:cNvPr id="8" name="TextBox 8"/>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171D"/>
        </a:solidFill>
        <a:effectLst/>
      </p:bgPr>
    </p:bg>
    <p:spTree>
      <p:nvGrpSpPr>
        <p:cNvPr id="1" name=""/>
        <p:cNvGrpSpPr/>
        <p:nvPr/>
      </p:nvGrpSpPr>
      <p:grpSpPr>
        <a:xfrm>
          <a:off x="0" y="0"/>
          <a:ext cx="0" cy="0"/>
          <a:chOff x="0" y="0"/>
          <a:chExt cx="0" cy="0"/>
        </a:xfrm>
      </p:grpSpPr>
      <p:sp>
        <p:nvSpPr>
          <p:cNvPr id="2" name="Freeform 2"/>
          <p:cNvSpPr/>
          <p:nvPr/>
        </p:nvSpPr>
        <p:spPr>
          <a:xfrm>
            <a:off x="-2835737" y="-800100"/>
            <a:ext cx="11887200" cy="11887200"/>
          </a:xfrm>
          <a:custGeom>
            <a:avLst/>
            <a:gdLst/>
            <a:ahLst/>
            <a:cxnLst/>
            <a:rect l="l" t="t" r="r" b="b"/>
            <a:pathLst>
              <a:path w="11887200" h="11887200">
                <a:moveTo>
                  <a:pt x="0" y="0"/>
                </a:moveTo>
                <a:lnTo>
                  <a:pt x="11887200" y="0"/>
                </a:lnTo>
                <a:lnTo>
                  <a:pt x="11887200" y="11887200"/>
                </a:lnTo>
                <a:lnTo>
                  <a:pt x="0" y="1188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127913" y="5806774"/>
            <a:ext cx="7160087" cy="7160087"/>
          </a:xfrm>
          <a:custGeom>
            <a:avLst/>
            <a:gdLst/>
            <a:ahLst/>
            <a:cxnLst/>
            <a:rect l="l" t="t" r="r" b="b"/>
            <a:pathLst>
              <a:path w="7160087" h="7160087">
                <a:moveTo>
                  <a:pt x="0" y="0"/>
                </a:moveTo>
                <a:lnTo>
                  <a:pt x="7160087" y="0"/>
                </a:lnTo>
                <a:lnTo>
                  <a:pt x="7160087" y="7160087"/>
                </a:lnTo>
                <a:lnTo>
                  <a:pt x="0" y="7160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34124" y="-1245817"/>
            <a:ext cx="7757851" cy="7052592"/>
          </a:xfrm>
          <a:custGeom>
            <a:avLst/>
            <a:gdLst/>
            <a:ahLst/>
            <a:cxnLst/>
            <a:rect l="l" t="t" r="r" b="b"/>
            <a:pathLst>
              <a:path w="7757851" h="7052592">
                <a:moveTo>
                  <a:pt x="0" y="0"/>
                </a:moveTo>
                <a:lnTo>
                  <a:pt x="7757850" y="0"/>
                </a:lnTo>
                <a:lnTo>
                  <a:pt x="7757850" y="7052591"/>
                </a:lnTo>
                <a:lnTo>
                  <a:pt x="0" y="70525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608539" y="6197299"/>
            <a:ext cx="5375866" cy="5121734"/>
          </a:xfrm>
          <a:custGeom>
            <a:avLst/>
            <a:gdLst/>
            <a:ahLst/>
            <a:cxnLst/>
            <a:rect l="l" t="t" r="r" b="b"/>
            <a:pathLst>
              <a:path w="5375866" h="5121734">
                <a:moveTo>
                  <a:pt x="0" y="0"/>
                </a:moveTo>
                <a:lnTo>
                  <a:pt x="5375866" y="0"/>
                </a:lnTo>
                <a:lnTo>
                  <a:pt x="5375866" y="5121735"/>
                </a:lnTo>
                <a:lnTo>
                  <a:pt x="0" y="51217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470039" y="310849"/>
            <a:ext cx="12817961" cy="5772150"/>
          </a:xfrm>
          <a:prstGeom prst="rect">
            <a:avLst/>
          </a:prstGeom>
        </p:spPr>
        <p:txBody>
          <a:bodyPr lIns="0" tIns="0" rIns="0" bIns="0" rtlCol="0" anchor="t">
            <a:spAutoFit/>
          </a:bodyPr>
          <a:lstStyle/>
          <a:p>
            <a:pPr algn="r">
              <a:lnSpc>
                <a:spcPts val="9000"/>
              </a:lnSpc>
            </a:pPr>
            <a:r>
              <a:rPr lang="en-US" sz="9000">
                <a:solidFill>
                  <a:srgbClr val="F0A6C5"/>
                </a:solidFill>
                <a:latin typeface="Hammersmith One"/>
                <a:ea typeface="Hammersmith One"/>
                <a:cs typeface="Hammersmith One"/>
                <a:sym typeface="Hammersmith One"/>
              </a:rPr>
              <a:t>Generating Artistic Images Using Neural Style Transfer with Pre-Trained Convolutional Neural Networks</a:t>
            </a:r>
          </a:p>
        </p:txBody>
      </p:sp>
      <p:sp>
        <p:nvSpPr>
          <p:cNvPr id="7" name="AutoShape 7"/>
          <p:cNvSpPr/>
          <p:nvPr/>
        </p:nvSpPr>
        <p:spPr>
          <a:xfrm rot="18383">
            <a:off x="-933726" y="8203211"/>
            <a:ext cx="15942261" cy="0"/>
          </a:xfrm>
          <a:prstGeom prst="line">
            <a:avLst/>
          </a:prstGeom>
          <a:ln w="38100" cap="flat">
            <a:solidFill>
              <a:srgbClr val="F0A6C5"/>
            </a:solidFill>
            <a:prstDash val="solid"/>
            <a:headEnd type="none" w="sm" len="sm"/>
            <a:tailEnd type="none" w="sm" len="sm"/>
          </a:ln>
        </p:spPr>
      </p:sp>
      <p:sp>
        <p:nvSpPr>
          <p:cNvPr id="8" name="Freeform 8"/>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5056913" y="8339067"/>
            <a:ext cx="8174174" cy="1047750"/>
          </a:xfrm>
          <a:prstGeom prst="rect">
            <a:avLst/>
          </a:prstGeom>
        </p:spPr>
        <p:txBody>
          <a:bodyPr lIns="0" tIns="0" rIns="0" bIns="0" rtlCol="0" anchor="t">
            <a:spAutoFit/>
          </a:bodyPr>
          <a:lstStyle/>
          <a:p>
            <a:pPr algn="ctr">
              <a:lnSpc>
                <a:spcPts val="4200"/>
              </a:lnSpc>
            </a:pPr>
            <a:r>
              <a:rPr lang="en-US" sz="3000" b="1" spc="1224">
                <a:solidFill>
                  <a:srgbClr val="F0A6C5"/>
                </a:solidFill>
                <a:latin typeface="Canva Sans Bold"/>
                <a:ea typeface="Canva Sans Bold"/>
                <a:cs typeface="Canva Sans Bold"/>
                <a:sym typeface="Canva Sans Bold"/>
              </a:rPr>
              <a:t>BY NGUYEN DUC TRI &amp; DR.TRAN THANH PHUONG</a:t>
            </a:r>
          </a:p>
        </p:txBody>
      </p:sp>
    </p:spTree>
  </p:cSld>
  <p:clrMapOvr>
    <a:masterClrMapping/>
  </p:clrMapOvr>
  <mc:AlternateContent xmlns:mc="http://schemas.openxmlformats.org/markup-compatibility/2006">
    <mc:Choice xmlns:p14="http://schemas.microsoft.com/office/powerpoint/2010/main" Requires="p14">
      <p:transition p14:dur="30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50"/>
                                        <p:tgtEl>
                                          <p:spTgt spid="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0"/>
            <a:ext cx="5300784" cy="2151381"/>
            <a:chOff x="0" y="0"/>
            <a:chExt cx="7067712" cy="2868508"/>
          </a:xfrm>
        </p:grpSpPr>
        <p:sp>
          <p:nvSpPr>
            <p:cNvPr id="5" name="Freeform 5"/>
            <p:cNvSpPr/>
            <p:nvPr/>
          </p:nvSpPr>
          <p:spPr>
            <a:xfrm>
              <a:off x="0" y="0"/>
              <a:ext cx="7067712" cy="2868508"/>
            </a:xfrm>
            <a:custGeom>
              <a:avLst/>
              <a:gdLst/>
              <a:ahLst/>
              <a:cxnLst/>
              <a:rect l="l" t="t" r="r" b="b"/>
              <a:pathLst>
                <a:path w="7067712" h="2868508">
                  <a:moveTo>
                    <a:pt x="0" y="0"/>
                  </a:moveTo>
                  <a:lnTo>
                    <a:pt x="7067712" y="0"/>
                  </a:lnTo>
                  <a:lnTo>
                    <a:pt x="7067712" y="2868508"/>
                  </a:lnTo>
                  <a:lnTo>
                    <a:pt x="0" y="2868508"/>
                  </a:lnTo>
                  <a:lnTo>
                    <a:pt x="0" y="0"/>
                  </a:lnTo>
                  <a:close/>
                </a:path>
              </a:pathLst>
            </a:custGeom>
            <a:blipFill>
              <a:blip r:embed="rId6">
                <a:extLst>
                  <a:ext uri="{96DAC541-7B7A-43D3-8B79-37D633B846F1}">
                    <asvg:svgBlip xmlns:asvg="http://schemas.microsoft.com/office/drawing/2016/SVG/main" r:embed="rId7"/>
                  </a:ext>
                </a:extLst>
              </a:blip>
              <a:stretch>
                <a:fillRect l="-760" r="-760"/>
              </a:stretch>
            </a:blipFill>
          </p:spPr>
        </p:sp>
        <p:sp>
          <p:nvSpPr>
            <p:cNvPr id="6" name="TextBox 6"/>
            <p:cNvSpPr txBox="1"/>
            <p:nvPr/>
          </p:nvSpPr>
          <p:spPr>
            <a:xfrm>
              <a:off x="924487" y="219075"/>
              <a:ext cx="5218737" cy="2649433"/>
            </a:xfrm>
            <a:prstGeom prst="rect">
              <a:avLst/>
            </a:prstGeom>
          </p:spPr>
          <p:txBody>
            <a:bodyPr lIns="0" tIns="0" rIns="0" bIns="0" rtlCol="0" anchor="t">
              <a:spAutoFit/>
            </a:bodyPr>
            <a:lstStyle/>
            <a:p>
              <a:pPr algn="l">
                <a:lnSpc>
                  <a:spcPts val="7360"/>
                </a:lnSpc>
              </a:pPr>
              <a:r>
                <a:rPr lang="en-US" sz="8000">
                  <a:solidFill>
                    <a:srgbClr val="EBCFD9"/>
                  </a:solidFill>
                  <a:latin typeface="Hammersmith One"/>
                  <a:ea typeface="Hammersmith One"/>
                  <a:cs typeface="Hammersmith One"/>
                  <a:sym typeface="Hammersmith One"/>
                </a:rPr>
                <a:t>Content Loss</a:t>
              </a:r>
            </a:p>
          </p:txBody>
        </p:sp>
      </p:grpSp>
      <p:sp>
        <p:nvSpPr>
          <p:cNvPr id="7" name="Freeform 7"/>
          <p:cNvSpPr/>
          <p:nvPr/>
        </p:nvSpPr>
        <p:spPr>
          <a:xfrm>
            <a:off x="12462782" y="3056766"/>
            <a:ext cx="8262268" cy="8262268"/>
          </a:xfrm>
          <a:custGeom>
            <a:avLst/>
            <a:gdLst/>
            <a:ahLst/>
            <a:cxnLst/>
            <a:rect l="l" t="t" r="r" b="b"/>
            <a:pathLst>
              <a:path w="8262268" h="8262268">
                <a:moveTo>
                  <a:pt x="0" y="0"/>
                </a:moveTo>
                <a:lnTo>
                  <a:pt x="8262267" y="0"/>
                </a:lnTo>
                <a:lnTo>
                  <a:pt x="8262267" y="8262268"/>
                </a:lnTo>
                <a:lnTo>
                  <a:pt x="0" y="8262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4215280" y="6506318"/>
            <a:ext cx="5375866" cy="5121734"/>
          </a:xfrm>
          <a:custGeom>
            <a:avLst/>
            <a:gdLst/>
            <a:ahLst/>
            <a:cxnLst/>
            <a:rect l="l" t="t" r="r" b="b"/>
            <a:pathLst>
              <a:path w="5375866" h="5121734">
                <a:moveTo>
                  <a:pt x="0" y="0"/>
                </a:moveTo>
                <a:lnTo>
                  <a:pt x="5375866" y="0"/>
                </a:lnTo>
                <a:lnTo>
                  <a:pt x="5375866" y="5121735"/>
                </a:lnTo>
                <a:lnTo>
                  <a:pt x="0" y="51217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a:off x="2018020" y="4186166"/>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78296"/>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876779" y="4186166"/>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94E00"/>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3561070" y="5054570"/>
            <a:ext cx="3577856" cy="2903496"/>
          </a:xfrm>
          <a:custGeom>
            <a:avLst/>
            <a:gdLst/>
            <a:ahLst/>
            <a:cxnLst/>
            <a:rect l="l" t="t" r="r" b="b"/>
            <a:pathLst>
              <a:path w="3577856" h="2903496">
                <a:moveTo>
                  <a:pt x="0" y="0"/>
                </a:moveTo>
                <a:lnTo>
                  <a:pt x="3577857" y="0"/>
                </a:lnTo>
                <a:lnTo>
                  <a:pt x="3577857" y="2903496"/>
                </a:lnTo>
                <a:lnTo>
                  <a:pt x="0" y="2903496"/>
                </a:lnTo>
                <a:lnTo>
                  <a:pt x="0" y="0"/>
                </a:lnTo>
                <a:close/>
              </a:path>
            </a:pathLst>
          </a:custGeom>
          <a:blipFill>
            <a:blip r:embed="rId12"/>
            <a:stretch>
              <a:fillRect/>
            </a:stretch>
          </a:blipFill>
        </p:spPr>
      </p:sp>
      <p:sp>
        <p:nvSpPr>
          <p:cNvPr id="16" name="Freeform 16"/>
          <p:cNvSpPr/>
          <p:nvPr/>
        </p:nvSpPr>
        <p:spPr>
          <a:xfrm>
            <a:off x="12419829" y="5054570"/>
            <a:ext cx="2955344" cy="2903496"/>
          </a:xfrm>
          <a:custGeom>
            <a:avLst/>
            <a:gdLst/>
            <a:ahLst/>
            <a:cxnLst/>
            <a:rect l="l" t="t" r="r" b="b"/>
            <a:pathLst>
              <a:path w="2955344" h="2903496">
                <a:moveTo>
                  <a:pt x="0" y="0"/>
                </a:moveTo>
                <a:lnTo>
                  <a:pt x="2955344" y="0"/>
                </a:lnTo>
                <a:lnTo>
                  <a:pt x="2955344" y="2903496"/>
                </a:lnTo>
                <a:lnTo>
                  <a:pt x="0" y="2903496"/>
                </a:lnTo>
                <a:lnTo>
                  <a:pt x="0" y="0"/>
                </a:lnTo>
                <a:close/>
              </a:path>
            </a:pathLst>
          </a:custGeom>
          <a:blipFill>
            <a:blip r:embed="rId13"/>
            <a:stretch>
              <a:fillRect/>
            </a:stretch>
          </a:blipFill>
        </p:spPr>
      </p:sp>
      <p:sp>
        <p:nvSpPr>
          <p:cNvPr id="17" name="TextBox 17"/>
          <p:cNvSpPr txBox="1"/>
          <p:nvPr/>
        </p:nvSpPr>
        <p:spPr>
          <a:xfrm>
            <a:off x="3981361" y="2619622"/>
            <a:ext cx="1122759" cy="1566544"/>
          </a:xfrm>
          <a:prstGeom prst="rect">
            <a:avLst/>
          </a:prstGeom>
        </p:spPr>
        <p:txBody>
          <a:bodyPr lIns="0" tIns="0" rIns="0" bIns="0" rtlCol="0" anchor="t">
            <a:spAutoFit/>
          </a:bodyPr>
          <a:lstStyle/>
          <a:p>
            <a:pPr algn="ctr">
              <a:lnSpc>
                <a:spcPts val="12880"/>
              </a:lnSpc>
            </a:pPr>
            <a:r>
              <a:rPr lang="en-US" sz="9200" b="1">
                <a:solidFill>
                  <a:srgbClr val="000000"/>
                </a:solidFill>
                <a:latin typeface="Noto Sans Bold"/>
                <a:ea typeface="Noto Sans Bold"/>
                <a:cs typeface="Noto Sans Bold"/>
                <a:sym typeface="Noto Sans Bold"/>
              </a:rPr>
              <a:t>I1</a:t>
            </a:r>
          </a:p>
        </p:txBody>
      </p:sp>
      <p:sp>
        <p:nvSpPr>
          <p:cNvPr id="18" name="TextBox 18"/>
          <p:cNvSpPr txBox="1"/>
          <p:nvPr/>
        </p:nvSpPr>
        <p:spPr>
          <a:xfrm>
            <a:off x="12840120" y="2434144"/>
            <a:ext cx="1122759" cy="1566544"/>
          </a:xfrm>
          <a:prstGeom prst="rect">
            <a:avLst/>
          </a:prstGeom>
        </p:spPr>
        <p:txBody>
          <a:bodyPr lIns="0" tIns="0" rIns="0" bIns="0" rtlCol="0" anchor="t">
            <a:spAutoFit/>
          </a:bodyPr>
          <a:lstStyle/>
          <a:p>
            <a:pPr algn="ctr">
              <a:lnSpc>
                <a:spcPts val="12880"/>
              </a:lnSpc>
            </a:pPr>
            <a:r>
              <a:rPr lang="en-US" sz="9200" b="1">
                <a:solidFill>
                  <a:srgbClr val="000000"/>
                </a:solidFill>
                <a:latin typeface="Noto Sans Bold"/>
                <a:ea typeface="Noto Sans Bold"/>
                <a:cs typeface="Noto Sans Bold"/>
                <a:sym typeface="Noto Sans Bold"/>
              </a:rPr>
              <a:t>I2</a:t>
            </a:r>
          </a:p>
        </p:txBody>
      </p:sp>
      <p:sp>
        <p:nvSpPr>
          <p:cNvPr id="19" name="TextBox 19"/>
          <p:cNvSpPr txBox="1"/>
          <p:nvPr/>
        </p:nvSpPr>
        <p:spPr>
          <a:xfrm>
            <a:off x="4227650" y="3347966"/>
            <a:ext cx="4723296" cy="1581150"/>
          </a:xfrm>
          <a:prstGeom prst="rect">
            <a:avLst/>
          </a:prstGeom>
        </p:spPr>
        <p:txBody>
          <a:bodyPr lIns="0" tIns="0" rIns="0" bIns="0" rtlCol="0" anchor="t">
            <a:spAutoFit/>
          </a:bodyPr>
          <a:lstStyle/>
          <a:p>
            <a:pPr algn="ctr">
              <a:lnSpc>
                <a:spcPts val="6299"/>
              </a:lnSpc>
            </a:pPr>
            <a:r>
              <a:rPr lang="en-US" sz="4500" b="1">
                <a:solidFill>
                  <a:srgbClr val="F78296"/>
                </a:solidFill>
                <a:latin typeface="DejaVu Serif Bold"/>
                <a:ea typeface="DejaVu Serif Bold"/>
                <a:cs typeface="DejaVu Serif Bold"/>
                <a:sym typeface="DejaVu Serif Bold"/>
              </a:rPr>
              <a:t>Fixed  constant</a:t>
            </a:r>
          </a:p>
        </p:txBody>
      </p:sp>
      <p:sp>
        <p:nvSpPr>
          <p:cNvPr id="20" name="TextBox 20"/>
          <p:cNvSpPr txBox="1"/>
          <p:nvPr/>
        </p:nvSpPr>
        <p:spPr>
          <a:xfrm>
            <a:off x="14033860" y="4090916"/>
            <a:ext cx="2682627" cy="781050"/>
          </a:xfrm>
          <a:prstGeom prst="rect">
            <a:avLst/>
          </a:prstGeom>
        </p:spPr>
        <p:txBody>
          <a:bodyPr lIns="0" tIns="0" rIns="0" bIns="0" rtlCol="0" anchor="t">
            <a:spAutoFit/>
          </a:bodyPr>
          <a:lstStyle/>
          <a:p>
            <a:pPr algn="ctr">
              <a:lnSpc>
                <a:spcPts val="6299"/>
              </a:lnSpc>
            </a:pPr>
            <a:r>
              <a:rPr lang="en-US" sz="4500" b="1">
                <a:solidFill>
                  <a:srgbClr val="8F441C"/>
                </a:solidFill>
                <a:latin typeface="DejaVu Serif Bold"/>
                <a:ea typeface="DejaVu Serif Bold"/>
                <a:cs typeface="DejaVu Serif Bold"/>
                <a:sym typeface="DejaVu Serif Bold"/>
              </a:rPr>
              <a:t>Variable</a:t>
            </a:r>
          </a:p>
        </p:txBody>
      </p:sp>
      <p:sp>
        <p:nvSpPr>
          <p:cNvPr id="21" name="TextBox 21"/>
          <p:cNvSpPr txBox="1"/>
          <p:nvPr/>
        </p:nvSpPr>
        <p:spPr>
          <a:xfrm>
            <a:off x="3561070" y="7919966"/>
            <a:ext cx="4763244" cy="781050"/>
          </a:xfrm>
          <a:prstGeom prst="rect">
            <a:avLst/>
          </a:prstGeom>
        </p:spPr>
        <p:txBody>
          <a:bodyPr lIns="0" tIns="0" rIns="0" bIns="0" rtlCol="0" anchor="t">
            <a:spAutoFit/>
          </a:bodyPr>
          <a:lstStyle/>
          <a:p>
            <a:pPr algn="ctr">
              <a:lnSpc>
                <a:spcPts val="6299"/>
              </a:lnSpc>
            </a:pPr>
            <a:r>
              <a:rPr lang="en-US" sz="4500" b="1">
                <a:solidFill>
                  <a:srgbClr val="9CAA6A"/>
                </a:solidFill>
                <a:latin typeface="DejaVu Serif Bold"/>
                <a:ea typeface="DejaVu Serif Bold"/>
                <a:cs typeface="DejaVu Serif Bold"/>
                <a:sym typeface="DejaVu Serif Bold"/>
              </a:rPr>
              <a:t>Content Image</a:t>
            </a:r>
          </a:p>
        </p:txBody>
      </p:sp>
      <p:sp>
        <p:nvSpPr>
          <p:cNvPr id="22" name="TextBox 22"/>
          <p:cNvSpPr txBox="1"/>
          <p:nvPr/>
        </p:nvSpPr>
        <p:spPr>
          <a:xfrm>
            <a:off x="11450828" y="7919966"/>
            <a:ext cx="4010620" cy="781050"/>
          </a:xfrm>
          <a:prstGeom prst="rect">
            <a:avLst/>
          </a:prstGeom>
        </p:spPr>
        <p:txBody>
          <a:bodyPr lIns="0" tIns="0" rIns="0" bIns="0" rtlCol="0" anchor="t">
            <a:spAutoFit/>
          </a:bodyPr>
          <a:lstStyle/>
          <a:p>
            <a:pPr algn="ctr">
              <a:lnSpc>
                <a:spcPts val="6299"/>
              </a:lnSpc>
            </a:pPr>
            <a:r>
              <a:rPr lang="en-US" sz="4500" b="1">
                <a:solidFill>
                  <a:srgbClr val="757593"/>
                </a:solidFill>
                <a:latin typeface="DejaVu Serif Bold"/>
                <a:ea typeface="DejaVu Serif Bold"/>
                <a:cs typeface="DejaVu Serif Bold"/>
                <a:sym typeface="DejaVu Serif Bold"/>
              </a:rPr>
              <a:t>Noise Image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advClick="0" advTm="4000">
        <p159:morph option="byObject"/>
      </p:transition>
    </mc:Choice>
    <mc:Fallback>
      <p:transition advClick="0" advTm="4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5300784" cy="2151381"/>
            <a:chOff x="0" y="0"/>
            <a:chExt cx="7067712" cy="2868508"/>
          </a:xfrm>
        </p:grpSpPr>
        <p:sp>
          <p:nvSpPr>
            <p:cNvPr id="4" name="Freeform 4"/>
            <p:cNvSpPr/>
            <p:nvPr/>
          </p:nvSpPr>
          <p:spPr>
            <a:xfrm>
              <a:off x="0" y="0"/>
              <a:ext cx="7067712" cy="2868508"/>
            </a:xfrm>
            <a:custGeom>
              <a:avLst/>
              <a:gdLst/>
              <a:ahLst/>
              <a:cxnLst/>
              <a:rect l="l" t="t" r="r" b="b"/>
              <a:pathLst>
                <a:path w="7067712" h="2868508">
                  <a:moveTo>
                    <a:pt x="0" y="0"/>
                  </a:moveTo>
                  <a:lnTo>
                    <a:pt x="7067712" y="0"/>
                  </a:lnTo>
                  <a:lnTo>
                    <a:pt x="7067712" y="2868508"/>
                  </a:lnTo>
                  <a:lnTo>
                    <a:pt x="0" y="2868508"/>
                  </a:lnTo>
                  <a:lnTo>
                    <a:pt x="0" y="0"/>
                  </a:lnTo>
                  <a:close/>
                </a:path>
              </a:pathLst>
            </a:custGeom>
            <a:blipFill>
              <a:blip r:embed="rId4">
                <a:extLst>
                  <a:ext uri="{96DAC541-7B7A-43D3-8B79-37D633B846F1}">
                    <asvg:svgBlip xmlns:asvg="http://schemas.microsoft.com/office/drawing/2016/SVG/main" r:embed="rId5"/>
                  </a:ext>
                </a:extLst>
              </a:blip>
              <a:stretch>
                <a:fillRect l="-760" r="-760"/>
              </a:stretch>
            </a:blipFill>
          </p:spPr>
        </p:sp>
        <p:sp>
          <p:nvSpPr>
            <p:cNvPr id="5" name="TextBox 5"/>
            <p:cNvSpPr txBox="1"/>
            <p:nvPr/>
          </p:nvSpPr>
          <p:spPr>
            <a:xfrm>
              <a:off x="924487" y="219075"/>
              <a:ext cx="5218737" cy="2649433"/>
            </a:xfrm>
            <a:prstGeom prst="rect">
              <a:avLst/>
            </a:prstGeom>
          </p:spPr>
          <p:txBody>
            <a:bodyPr lIns="0" tIns="0" rIns="0" bIns="0" rtlCol="0" anchor="t">
              <a:spAutoFit/>
            </a:bodyPr>
            <a:lstStyle/>
            <a:p>
              <a:pPr algn="l">
                <a:lnSpc>
                  <a:spcPts val="7360"/>
                </a:lnSpc>
              </a:pPr>
              <a:r>
                <a:rPr lang="en-US" sz="8000">
                  <a:solidFill>
                    <a:srgbClr val="EBCFD9"/>
                  </a:solidFill>
                  <a:latin typeface="Hammersmith One"/>
                  <a:ea typeface="Hammersmith One"/>
                  <a:cs typeface="Hammersmith One"/>
                  <a:sym typeface="Hammersmith One"/>
                </a:rPr>
                <a:t>Content Loss</a:t>
              </a:r>
            </a:p>
          </p:txBody>
        </p:sp>
      </p:grpSp>
      <p:sp>
        <p:nvSpPr>
          <p:cNvPr id="6" name="Freeform 6"/>
          <p:cNvSpPr/>
          <p:nvPr/>
        </p:nvSpPr>
        <p:spPr>
          <a:xfrm>
            <a:off x="12462782" y="3056766"/>
            <a:ext cx="8262268" cy="8262268"/>
          </a:xfrm>
          <a:custGeom>
            <a:avLst/>
            <a:gdLst/>
            <a:ahLst/>
            <a:cxnLst/>
            <a:rect l="l" t="t" r="r" b="b"/>
            <a:pathLst>
              <a:path w="8262268" h="8262268">
                <a:moveTo>
                  <a:pt x="0" y="0"/>
                </a:moveTo>
                <a:lnTo>
                  <a:pt x="8262267" y="0"/>
                </a:lnTo>
                <a:lnTo>
                  <a:pt x="8262267" y="8262268"/>
                </a:lnTo>
                <a:lnTo>
                  <a:pt x="0" y="82622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215280" y="6506318"/>
            <a:ext cx="5375866" cy="5121734"/>
          </a:xfrm>
          <a:custGeom>
            <a:avLst/>
            <a:gdLst/>
            <a:ahLst/>
            <a:cxnLst/>
            <a:rect l="l" t="t" r="r" b="b"/>
            <a:pathLst>
              <a:path w="5375866" h="5121734">
                <a:moveTo>
                  <a:pt x="0" y="0"/>
                </a:moveTo>
                <a:lnTo>
                  <a:pt x="5375866" y="0"/>
                </a:lnTo>
                <a:lnTo>
                  <a:pt x="5375866" y="5121735"/>
                </a:lnTo>
                <a:lnTo>
                  <a:pt x="0" y="51217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060225" y="2722846"/>
            <a:ext cx="6421418" cy="5200080"/>
          </a:xfrm>
          <a:custGeom>
            <a:avLst/>
            <a:gdLst/>
            <a:ahLst/>
            <a:cxnLst/>
            <a:rect l="l" t="t" r="r" b="b"/>
            <a:pathLst>
              <a:path w="6421418" h="5200080">
                <a:moveTo>
                  <a:pt x="0" y="0"/>
                </a:moveTo>
                <a:lnTo>
                  <a:pt x="6421418" y="0"/>
                </a:lnTo>
                <a:lnTo>
                  <a:pt x="6421418" y="5200079"/>
                </a:lnTo>
                <a:lnTo>
                  <a:pt x="0" y="5200079"/>
                </a:lnTo>
                <a:lnTo>
                  <a:pt x="0" y="0"/>
                </a:lnTo>
                <a:close/>
              </a:path>
            </a:pathLst>
          </a:custGeom>
          <a:blipFill>
            <a:blip r:embed="rId12"/>
            <a:stretch>
              <a:fillRect r="-3282"/>
            </a:stretch>
          </a:blipFill>
        </p:spPr>
      </p:sp>
      <p:sp>
        <p:nvSpPr>
          <p:cNvPr id="10" name="AutoShape 10"/>
          <p:cNvSpPr/>
          <p:nvPr/>
        </p:nvSpPr>
        <p:spPr>
          <a:xfrm flipV="1">
            <a:off x="7487646" y="3345068"/>
            <a:ext cx="3097910" cy="1788579"/>
          </a:xfrm>
          <a:prstGeom prst="line">
            <a:avLst/>
          </a:prstGeom>
          <a:ln w="95250" cap="flat">
            <a:solidFill>
              <a:srgbClr val="000000"/>
            </a:solidFill>
            <a:prstDash val="solid"/>
            <a:headEnd type="none" w="sm" len="sm"/>
            <a:tailEnd type="arrow" w="med" len="sm"/>
          </a:ln>
        </p:spPr>
      </p:sp>
      <p:sp>
        <p:nvSpPr>
          <p:cNvPr id="11" name="AutoShape 11"/>
          <p:cNvSpPr/>
          <p:nvPr/>
        </p:nvSpPr>
        <p:spPr>
          <a:xfrm>
            <a:off x="7497466" y="5150915"/>
            <a:ext cx="3109519" cy="1768321"/>
          </a:xfrm>
          <a:prstGeom prst="line">
            <a:avLst/>
          </a:prstGeom>
          <a:ln w="95250" cap="flat">
            <a:solidFill>
              <a:srgbClr val="000000"/>
            </a:solidFill>
            <a:prstDash val="solid"/>
            <a:headEnd type="none" w="sm" len="sm"/>
            <a:tailEnd type="arrow" w="med" len="sm"/>
          </a:ln>
        </p:spPr>
      </p:sp>
      <p:sp>
        <p:nvSpPr>
          <p:cNvPr id="12" name="Freeform 12"/>
          <p:cNvSpPr/>
          <p:nvPr/>
        </p:nvSpPr>
        <p:spPr>
          <a:xfrm>
            <a:off x="10797972" y="28756"/>
            <a:ext cx="6459945" cy="5123827"/>
          </a:xfrm>
          <a:custGeom>
            <a:avLst/>
            <a:gdLst/>
            <a:ahLst/>
            <a:cxnLst/>
            <a:rect l="l" t="t" r="r" b="b"/>
            <a:pathLst>
              <a:path w="6459945" h="5123827">
                <a:moveTo>
                  <a:pt x="0" y="0"/>
                </a:moveTo>
                <a:lnTo>
                  <a:pt x="6459945" y="0"/>
                </a:lnTo>
                <a:lnTo>
                  <a:pt x="6459945" y="5123827"/>
                </a:lnTo>
                <a:lnTo>
                  <a:pt x="0" y="5123827"/>
                </a:lnTo>
                <a:lnTo>
                  <a:pt x="0" y="0"/>
                </a:lnTo>
                <a:close/>
              </a:path>
            </a:pathLst>
          </a:custGeom>
          <a:blipFill>
            <a:blip r:embed="rId13"/>
            <a:stretch>
              <a:fillRect/>
            </a:stretch>
          </a:blipFill>
        </p:spPr>
      </p:sp>
      <p:sp>
        <p:nvSpPr>
          <p:cNvPr id="13" name="Freeform 13"/>
          <p:cNvSpPr/>
          <p:nvPr/>
        </p:nvSpPr>
        <p:spPr>
          <a:xfrm>
            <a:off x="10797972" y="5150915"/>
            <a:ext cx="6459945" cy="5136085"/>
          </a:xfrm>
          <a:custGeom>
            <a:avLst/>
            <a:gdLst/>
            <a:ahLst/>
            <a:cxnLst/>
            <a:rect l="l" t="t" r="r" b="b"/>
            <a:pathLst>
              <a:path w="6459945" h="5136085">
                <a:moveTo>
                  <a:pt x="0" y="0"/>
                </a:moveTo>
                <a:lnTo>
                  <a:pt x="6459945" y="0"/>
                </a:lnTo>
                <a:lnTo>
                  <a:pt x="6459945" y="5136085"/>
                </a:lnTo>
                <a:lnTo>
                  <a:pt x="0" y="5136085"/>
                </a:lnTo>
                <a:lnTo>
                  <a:pt x="0" y="0"/>
                </a:lnTo>
                <a:close/>
              </a:path>
            </a:pathLst>
          </a:custGeom>
          <a:blipFill>
            <a:blip r:embed="rId1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2835737" y="-800100"/>
            <a:ext cx="11887200" cy="11887200"/>
          </a:xfrm>
          <a:custGeom>
            <a:avLst/>
            <a:gdLst/>
            <a:ahLst/>
            <a:cxnLst/>
            <a:rect l="l" t="t" r="r" b="b"/>
            <a:pathLst>
              <a:path w="11887200" h="11887200">
                <a:moveTo>
                  <a:pt x="0" y="0"/>
                </a:moveTo>
                <a:lnTo>
                  <a:pt x="11887200" y="0"/>
                </a:lnTo>
                <a:lnTo>
                  <a:pt x="11887200" y="11887200"/>
                </a:lnTo>
                <a:lnTo>
                  <a:pt x="0" y="1188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86130" y="-1781747"/>
            <a:ext cx="8953500" cy="89535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171D"/>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266825"/>
            <a:ext cx="5919570" cy="1113281"/>
          </a:xfrm>
          <a:prstGeom prst="rect">
            <a:avLst/>
          </a:prstGeom>
        </p:spPr>
        <p:txBody>
          <a:bodyPr lIns="0" tIns="0" rIns="0" bIns="0" rtlCol="0" anchor="t">
            <a:spAutoFit/>
          </a:bodyPr>
          <a:lstStyle/>
          <a:p>
            <a:pPr algn="l">
              <a:lnSpc>
                <a:spcPts val="8158"/>
              </a:lnSpc>
            </a:pPr>
            <a:r>
              <a:rPr lang="en-US" sz="8868">
                <a:solidFill>
                  <a:srgbClr val="F0A6C5"/>
                </a:solidFill>
                <a:latin typeface="Hammersmith One"/>
                <a:ea typeface="Hammersmith One"/>
                <a:cs typeface="Hammersmith One"/>
                <a:sym typeface="Hammersmith One"/>
              </a:rPr>
              <a:t>Contents</a:t>
            </a:r>
          </a:p>
        </p:txBody>
      </p:sp>
      <p:sp>
        <p:nvSpPr>
          <p:cNvPr id="7" name="Freeform 7"/>
          <p:cNvSpPr/>
          <p:nvPr/>
        </p:nvSpPr>
        <p:spPr>
          <a:xfrm>
            <a:off x="13584076" y="5589829"/>
            <a:ext cx="5805022" cy="5530603"/>
          </a:xfrm>
          <a:custGeom>
            <a:avLst/>
            <a:gdLst/>
            <a:ahLst/>
            <a:cxnLst/>
            <a:rect l="l" t="t" r="r" b="b"/>
            <a:pathLst>
              <a:path w="5805022" h="5530603">
                <a:moveTo>
                  <a:pt x="0" y="0"/>
                </a:moveTo>
                <a:lnTo>
                  <a:pt x="5805022" y="0"/>
                </a:lnTo>
                <a:lnTo>
                  <a:pt x="5805022" y="5530603"/>
                </a:lnTo>
                <a:lnTo>
                  <a:pt x="0" y="5530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95552" y="1767893"/>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295552" y="3060544"/>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295552" y="4353195"/>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7295552" y="5790930"/>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7295552" y="7226456"/>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8926657" y="2036393"/>
            <a:ext cx="4394301"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INTRODUCTION</a:t>
            </a:r>
          </a:p>
        </p:txBody>
      </p:sp>
      <p:sp>
        <p:nvSpPr>
          <p:cNvPr id="15" name="TextBox 15"/>
          <p:cNvSpPr txBox="1"/>
          <p:nvPr/>
        </p:nvSpPr>
        <p:spPr>
          <a:xfrm>
            <a:off x="8926657" y="3373825"/>
            <a:ext cx="4394301" cy="679450"/>
          </a:xfrm>
          <a:prstGeom prst="rect">
            <a:avLst/>
          </a:prstGeom>
        </p:spPr>
        <p:txBody>
          <a:bodyPr lIns="0" tIns="0" rIns="0" bIns="0" rtlCol="0" anchor="t">
            <a:spAutoFit/>
          </a:bodyPr>
          <a:lstStyle/>
          <a:p>
            <a:pPr algn="l">
              <a:lnSpc>
                <a:spcPts val="5599"/>
              </a:lnSpc>
            </a:pPr>
            <a:r>
              <a:rPr lang="en-US" sz="3999" b="1" spc="347" dirty="0">
                <a:solidFill>
                  <a:srgbClr val="22171D"/>
                </a:solidFill>
                <a:latin typeface="Dancing Script Bold"/>
                <a:ea typeface="Dancing Script Bold"/>
                <a:cs typeface="Dancing Script Bold"/>
                <a:sym typeface="Dancing Script Bold"/>
              </a:rPr>
              <a:t>CONTENT LOSS</a:t>
            </a:r>
          </a:p>
        </p:txBody>
      </p:sp>
      <p:sp>
        <p:nvSpPr>
          <p:cNvPr id="16" name="TextBox 16"/>
          <p:cNvSpPr txBox="1"/>
          <p:nvPr/>
        </p:nvSpPr>
        <p:spPr>
          <a:xfrm>
            <a:off x="8926657" y="4621695"/>
            <a:ext cx="7559930"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STYLE LOSS-GRAM MATRIX</a:t>
            </a:r>
          </a:p>
        </p:txBody>
      </p:sp>
      <p:sp>
        <p:nvSpPr>
          <p:cNvPr id="17" name="TextBox 17"/>
          <p:cNvSpPr txBox="1"/>
          <p:nvPr/>
        </p:nvSpPr>
        <p:spPr>
          <a:xfrm>
            <a:off x="8926657" y="5751787"/>
            <a:ext cx="7262534" cy="138430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NEURAL STYLE </a:t>
            </a:r>
          </a:p>
          <a:p>
            <a:pPr algn="l">
              <a:lnSpc>
                <a:spcPts val="5599"/>
              </a:lnSpc>
            </a:pPr>
            <a:r>
              <a:rPr lang="en-US" sz="3999" b="1" spc="347">
                <a:solidFill>
                  <a:srgbClr val="22171D"/>
                </a:solidFill>
                <a:latin typeface="Dancing Script Bold"/>
                <a:ea typeface="Dancing Script Bold"/>
                <a:cs typeface="Dancing Script Bold"/>
                <a:sym typeface="Dancing Script Bold"/>
              </a:rPr>
              <a:t>TRANSFER</a:t>
            </a:r>
          </a:p>
        </p:txBody>
      </p:sp>
      <p:sp>
        <p:nvSpPr>
          <p:cNvPr id="18" name="TextBox 18"/>
          <p:cNvSpPr txBox="1"/>
          <p:nvPr/>
        </p:nvSpPr>
        <p:spPr>
          <a:xfrm>
            <a:off x="8926657" y="7539738"/>
            <a:ext cx="3751699"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CONCLUSION</a:t>
            </a:r>
          </a:p>
        </p:txBody>
      </p:sp>
      <p:sp>
        <p:nvSpPr>
          <p:cNvPr id="19" name="TextBox 19"/>
          <p:cNvSpPr txBox="1"/>
          <p:nvPr/>
        </p:nvSpPr>
        <p:spPr>
          <a:xfrm>
            <a:off x="7535218" y="2081174"/>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01</a:t>
            </a:r>
          </a:p>
        </p:txBody>
      </p:sp>
      <p:sp>
        <p:nvSpPr>
          <p:cNvPr id="20" name="TextBox 20"/>
          <p:cNvSpPr txBox="1"/>
          <p:nvPr/>
        </p:nvSpPr>
        <p:spPr>
          <a:xfrm>
            <a:off x="7535218" y="3373825"/>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02</a:t>
            </a:r>
          </a:p>
        </p:txBody>
      </p:sp>
      <p:sp>
        <p:nvSpPr>
          <p:cNvPr id="21" name="TextBox 21"/>
          <p:cNvSpPr txBox="1"/>
          <p:nvPr/>
        </p:nvSpPr>
        <p:spPr>
          <a:xfrm>
            <a:off x="7535218" y="4666476"/>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03</a:t>
            </a:r>
          </a:p>
        </p:txBody>
      </p:sp>
      <p:sp>
        <p:nvSpPr>
          <p:cNvPr id="22" name="TextBox 22"/>
          <p:cNvSpPr txBox="1"/>
          <p:nvPr/>
        </p:nvSpPr>
        <p:spPr>
          <a:xfrm>
            <a:off x="7535218" y="6104212"/>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04</a:t>
            </a:r>
          </a:p>
        </p:txBody>
      </p:sp>
      <p:sp>
        <p:nvSpPr>
          <p:cNvPr id="23" name="TextBox 23"/>
          <p:cNvSpPr txBox="1"/>
          <p:nvPr/>
        </p:nvSpPr>
        <p:spPr>
          <a:xfrm>
            <a:off x="7535218" y="7539738"/>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05</a:t>
            </a:r>
          </a:p>
        </p:txBody>
      </p:sp>
      <p:sp>
        <p:nvSpPr>
          <p:cNvPr id="24" name="AutoShape 24"/>
          <p:cNvSpPr/>
          <p:nvPr/>
        </p:nvSpPr>
        <p:spPr>
          <a:xfrm rot="-18238">
            <a:off x="1028735" y="2365818"/>
            <a:ext cx="5386173" cy="0"/>
          </a:xfrm>
          <a:prstGeom prst="line">
            <a:avLst/>
          </a:prstGeom>
          <a:ln w="57150" cap="flat">
            <a:solidFill>
              <a:srgbClr val="F0A6C5"/>
            </a:solidFill>
            <a:prstDash val="solid"/>
            <a:headEnd type="none" w="sm" len="sm"/>
            <a:tailEnd type="none" w="sm" len="sm"/>
          </a:ln>
        </p:spPr>
      </p:sp>
    </p:spTree>
    <p:extLst>
      <p:ext uri="{BB962C8B-B14F-4D97-AF65-F5344CB8AC3E}">
        <p14:creationId xmlns:p14="http://schemas.microsoft.com/office/powerpoint/2010/main" val="3899888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childTnLst>
                          </p:cTn>
                        </p:par>
                        <p:par>
                          <p:cTn id="38" fill="hold">
                            <p:stCondLst>
                              <p:cond delay="175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25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25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5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5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50"/>
                                        <p:tgtEl>
                                          <p:spTgt spid="16"/>
                                        </p:tgtEl>
                                      </p:cBhvr>
                                    </p:animEffect>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25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childTnLst>
                                </p:cTn>
                              </p:par>
                            </p:childTnLst>
                          </p:cTn>
                        </p:par>
                        <p:par>
                          <p:cTn id="68" fill="hold">
                            <p:stCondLst>
                              <p:cond delay="2500"/>
                            </p:stCondLst>
                            <p:childTnLst>
                              <p:par>
                                <p:cTn id="69" presetID="10" presetClass="entr" presetSubtype="0" fill="hold"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250"/>
                                        <p:tgtEl>
                                          <p:spTgt spid="1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25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250"/>
                                        <p:tgtEl>
                                          <p:spTgt spid="18"/>
                                        </p:tgtEl>
                                      </p:cBhvr>
                                    </p:animEffect>
                                  </p:childTnLst>
                                </p:cTn>
                              </p:par>
                            </p:childTnLst>
                          </p:cTn>
                        </p:par>
                        <p:par>
                          <p:cTn id="78" fill="hold">
                            <p:stCondLst>
                              <p:cond delay="2750"/>
                            </p:stCondLst>
                            <p:childTnLst>
                              <p:par>
                                <p:cTn id="79" presetID="26" presetClass="emph" presetSubtype="0" fill="hold" nodeType="afterEffect">
                                  <p:stCondLst>
                                    <p:cond delay="0"/>
                                  </p:stCondLst>
                                  <p:childTnLst>
                                    <p:animEffect transition="out" filter="fade">
                                      <p:cBhvr>
                                        <p:cTn id="80" dur="500" tmFilter="0, 0; .2, .5; .8, .5; 1, 0"/>
                                        <p:tgtEl>
                                          <p:spTgt spid="11"/>
                                        </p:tgtEl>
                                      </p:cBhvr>
                                    </p:animEffect>
                                    <p:animScale>
                                      <p:cBhvr>
                                        <p:cTn id="81" dur="250" autoRev="1" fill="hold"/>
                                        <p:tgtEl>
                                          <p:spTgt spid="11"/>
                                        </p:tgtEl>
                                      </p:cBhvr>
                                      <p:by x="105000" y="105000"/>
                                    </p:animScale>
                                  </p:childTnLst>
                                </p:cTn>
                              </p:par>
                              <p:par>
                                <p:cTn id="82" presetID="26" presetClass="emph" presetSubtype="0" fill="hold" grpId="1" nodeType="withEffect">
                                  <p:stCondLst>
                                    <p:cond delay="0"/>
                                  </p:stCondLst>
                                  <p:childTnLst>
                                    <p:animEffect transition="out" filter="fade">
                                      <p:cBhvr>
                                        <p:cTn id="83" dur="500" tmFilter="0, 0; .2, .5; .8, .5; 1, 0"/>
                                        <p:tgtEl>
                                          <p:spTgt spid="21"/>
                                        </p:tgtEl>
                                      </p:cBhvr>
                                    </p:animEffect>
                                    <p:animScale>
                                      <p:cBhvr>
                                        <p:cTn id="84" dur="250" autoRev="1" fill="hold"/>
                                        <p:tgtEl>
                                          <p:spTgt spid="21"/>
                                        </p:tgtEl>
                                      </p:cBhvr>
                                      <p:by x="105000" y="105000"/>
                                    </p:animScale>
                                  </p:childTnLst>
                                </p:cTn>
                              </p:par>
                              <p:par>
                                <p:cTn id="85" presetID="26" presetClass="emph" presetSubtype="0" fill="hold" grpId="1" nodeType="withEffect">
                                  <p:stCondLst>
                                    <p:cond delay="0"/>
                                  </p:stCondLst>
                                  <p:childTnLst>
                                    <p:animEffect transition="out" filter="fade">
                                      <p:cBhvr>
                                        <p:cTn id="86" dur="500" tmFilter="0, 0; .2, .5; .8, .5; 1, 0"/>
                                        <p:tgtEl>
                                          <p:spTgt spid="16"/>
                                        </p:tgtEl>
                                      </p:cBhvr>
                                    </p:animEffect>
                                    <p:animScale>
                                      <p:cBhvr>
                                        <p:cTn id="8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P spid="16" grpId="1"/>
      <p:bldP spid="17" grpId="0"/>
      <p:bldP spid="18" grpId="0"/>
      <p:bldP spid="19" grpId="0"/>
      <p:bldP spid="20" grpId="0"/>
      <p:bldP spid="21" grpId="0"/>
      <p:bldP spid="21" grpId="1"/>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27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28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grpSp>
        <p:nvGrpSpPr>
          <p:cNvPr id="18" name="Group 17">
            <a:extLst>
              <a:ext uri="{FF2B5EF4-FFF2-40B4-BE49-F238E27FC236}">
                <a16:creationId xmlns:a16="http://schemas.microsoft.com/office/drawing/2014/main" id="{721AEF8D-5D7C-45CE-AADA-815A97651ECD}"/>
              </a:ext>
            </a:extLst>
          </p:cNvPr>
          <p:cNvGrpSpPr/>
          <p:nvPr/>
        </p:nvGrpSpPr>
        <p:grpSpPr>
          <a:xfrm>
            <a:off x="7278295" y="-2369180"/>
            <a:ext cx="3731410" cy="4068373"/>
            <a:chOff x="7278295" y="-2369180"/>
            <a:chExt cx="3731410" cy="4068373"/>
          </a:xfrm>
        </p:grpSpPr>
        <p:grpSp>
          <p:nvGrpSpPr>
            <p:cNvPr id="4" name="Group 4"/>
            <p:cNvGrpSpPr/>
            <p:nvPr/>
          </p:nvGrpSpPr>
          <p:grpSpPr>
            <a:xfrm>
              <a:off x="7278295" y="-2369180"/>
              <a:ext cx="3731410" cy="373141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8807036" y="1025266"/>
              <a:ext cx="673927" cy="673927"/>
            </a:xfrm>
            <a:custGeom>
              <a:avLst/>
              <a:gdLst/>
              <a:ahLst/>
              <a:cxnLst/>
              <a:rect l="l" t="t" r="r" b="b"/>
              <a:pathLst>
                <a:path w="673927" h="673927">
                  <a:moveTo>
                    <a:pt x="0" y="0"/>
                  </a:moveTo>
                  <a:lnTo>
                    <a:pt x="673928" y="0"/>
                  </a:lnTo>
                  <a:lnTo>
                    <a:pt x="673928" y="673928"/>
                  </a:lnTo>
                  <a:lnTo>
                    <a:pt x="0" y="67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9" name="Group 18">
            <a:extLst>
              <a:ext uri="{FF2B5EF4-FFF2-40B4-BE49-F238E27FC236}">
                <a16:creationId xmlns:a16="http://schemas.microsoft.com/office/drawing/2014/main" id="{E0D868E0-EC39-4091-9526-87272103B3BE}"/>
              </a:ext>
            </a:extLst>
          </p:cNvPr>
          <p:cNvGrpSpPr/>
          <p:nvPr/>
        </p:nvGrpSpPr>
        <p:grpSpPr>
          <a:xfrm>
            <a:off x="7278295" y="8584373"/>
            <a:ext cx="3731410" cy="4068218"/>
            <a:chOff x="7278295" y="8584373"/>
            <a:chExt cx="3731410" cy="4068218"/>
          </a:xfrm>
        </p:grpSpPr>
        <p:grpSp>
          <p:nvGrpSpPr>
            <p:cNvPr id="7" name="Group 7"/>
            <p:cNvGrpSpPr/>
            <p:nvPr/>
          </p:nvGrpSpPr>
          <p:grpSpPr>
            <a:xfrm>
              <a:off x="7278295" y="8921181"/>
              <a:ext cx="3731410" cy="373141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1" name="Freeform 11"/>
            <p:cNvSpPr/>
            <p:nvPr/>
          </p:nvSpPr>
          <p:spPr>
            <a:xfrm>
              <a:off x="8807036" y="8584373"/>
              <a:ext cx="673927" cy="673927"/>
            </a:xfrm>
            <a:custGeom>
              <a:avLst/>
              <a:gdLst/>
              <a:ahLst/>
              <a:cxnLst/>
              <a:rect l="l" t="t" r="r" b="b"/>
              <a:pathLst>
                <a:path w="673927" h="673927">
                  <a:moveTo>
                    <a:pt x="0" y="0"/>
                  </a:moveTo>
                  <a:lnTo>
                    <a:pt x="673928" y="0"/>
                  </a:lnTo>
                  <a:lnTo>
                    <a:pt x="673928" y="673927"/>
                  </a:lnTo>
                  <a:lnTo>
                    <a:pt x="0" y="673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Freeform 12"/>
          <p:cNvSpPr/>
          <p:nvPr/>
        </p:nvSpPr>
        <p:spPr>
          <a:xfrm>
            <a:off x="14284154" y="1891120"/>
            <a:ext cx="5495086" cy="5628770"/>
          </a:xfrm>
          <a:custGeom>
            <a:avLst/>
            <a:gdLst/>
            <a:ahLst/>
            <a:cxnLst/>
            <a:rect l="l" t="t" r="r" b="b"/>
            <a:pathLst>
              <a:path w="5495086" h="5628770">
                <a:moveTo>
                  <a:pt x="0" y="0"/>
                </a:moveTo>
                <a:lnTo>
                  <a:pt x="5495086" y="0"/>
                </a:lnTo>
                <a:lnTo>
                  <a:pt x="5495086" y="5628770"/>
                </a:lnTo>
                <a:lnTo>
                  <a:pt x="0" y="5628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1491240" y="1891120"/>
            <a:ext cx="5495086" cy="5628770"/>
          </a:xfrm>
          <a:custGeom>
            <a:avLst/>
            <a:gdLst/>
            <a:ahLst/>
            <a:cxnLst/>
            <a:rect l="l" t="t" r="r" b="b"/>
            <a:pathLst>
              <a:path w="5495086" h="5628770">
                <a:moveTo>
                  <a:pt x="5495086" y="0"/>
                </a:moveTo>
                <a:lnTo>
                  <a:pt x="0" y="0"/>
                </a:lnTo>
                <a:lnTo>
                  <a:pt x="0" y="5628770"/>
                </a:lnTo>
                <a:lnTo>
                  <a:pt x="5495086" y="5628770"/>
                </a:lnTo>
                <a:lnTo>
                  <a:pt x="549508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6672936" y="3809732"/>
            <a:ext cx="7041901" cy="3150863"/>
          </a:xfrm>
          <a:prstGeom prst="rect">
            <a:avLst/>
          </a:prstGeom>
        </p:spPr>
        <p:txBody>
          <a:bodyPr lIns="0" tIns="0" rIns="0" bIns="0" rtlCol="0" anchor="t">
            <a:spAutoFit/>
          </a:bodyPr>
          <a:lstStyle/>
          <a:p>
            <a:pPr>
              <a:lnSpc>
                <a:spcPts val="12599"/>
              </a:lnSpc>
            </a:pPr>
            <a:r>
              <a:rPr lang="en-US" sz="9000" b="1" spc="783" dirty="0">
                <a:solidFill>
                  <a:srgbClr val="FFFFFF"/>
                </a:solidFill>
                <a:latin typeface="Dancing Script Bold"/>
                <a:ea typeface="Dancing Script Bold"/>
                <a:cs typeface="Dancing Script Bold"/>
                <a:sym typeface="Dancing Script Bold"/>
              </a:rPr>
              <a:t>Style loss -Gram matrix</a:t>
            </a:r>
          </a:p>
        </p:txBody>
      </p:sp>
      <p:grpSp>
        <p:nvGrpSpPr>
          <p:cNvPr id="20" name="Group 19">
            <a:extLst>
              <a:ext uri="{FF2B5EF4-FFF2-40B4-BE49-F238E27FC236}">
                <a16:creationId xmlns:a16="http://schemas.microsoft.com/office/drawing/2014/main" id="{38A59156-F0DA-4757-A365-B5B1E0742AD8}"/>
              </a:ext>
            </a:extLst>
          </p:cNvPr>
          <p:cNvGrpSpPr/>
          <p:nvPr/>
        </p:nvGrpSpPr>
        <p:grpSpPr>
          <a:xfrm>
            <a:off x="4448755" y="4428624"/>
            <a:ext cx="2224765" cy="1763126"/>
            <a:chOff x="4448755" y="4428624"/>
            <a:chExt cx="2224765" cy="1763126"/>
          </a:xfrm>
        </p:grpSpPr>
        <p:sp>
          <p:nvSpPr>
            <p:cNvPr id="14" name="Freeform 14"/>
            <p:cNvSpPr/>
            <p:nvPr/>
          </p:nvSpPr>
          <p:spPr>
            <a:xfrm>
              <a:off x="4448755" y="4428624"/>
              <a:ext cx="2224765" cy="1763126"/>
            </a:xfrm>
            <a:custGeom>
              <a:avLst/>
              <a:gdLst/>
              <a:ahLst/>
              <a:cxnLst/>
              <a:rect l="l" t="t" r="r" b="b"/>
              <a:pathLst>
                <a:path w="2224765" h="1763126">
                  <a:moveTo>
                    <a:pt x="0" y="0"/>
                  </a:moveTo>
                  <a:lnTo>
                    <a:pt x="2224765" y="0"/>
                  </a:lnTo>
                  <a:lnTo>
                    <a:pt x="2224765" y="1763127"/>
                  </a:lnTo>
                  <a:lnTo>
                    <a:pt x="0" y="1763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4728041" y="4617646"/>
              <a:ext cx="1665609" cy="1535036"/>
            </a:xfrm>
            <a:prstGeom prst="rect">
              <a:avLst/>
            </a:prstGeom>
          </p:spPr>
          <p:txBody>
            <a:bodyPr wrap="square" lIns="0" tIns="0" rIns="0" bIns="0" rtlCol="0" anchor="t">
              <a:spAutoFit/>
            </a:bodyPr>
            <a:lstStyle/>
            <a:p>
              <a:pPr algn="ctr">
                <a:lnSpc>
                  <a:spcPts val="12599"/>
                </a:lnSpc>
              </a:pPr>
              <a:r>
                <a:rPr lang="en-US" sz="9000" b="1" spc="783" dirty="0">
                  <a:solidFill>
                    <a:srgbClr val="22171D"/>
                  </a:solidFill>
                  <a:latin typeface="Dancing Script Bold"/>
                  <a:ea typeface="Dancing Script Bold"/>
                  <a:cs typeface="Dancing Script Bold"/>
                  <a:sym typeface="Dancing Script Bold"/>
                </a:rPr>
                <a:t>03</a:t>
              </a:r>
            </a:p>
          </p:txBody>
        </p:sp>
      </p:grpSp>
    </p:spTree>
    <p:extLst>
      <p:ext uri="{BB962C8B-B14F-4D97-AF65-F5344CB8AC3E}">
        <p14:creationId xmlns:p14="http://schemas.microsoft.com/office/powerpoint/2010/main" val="2824346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ppt_x"/>
                                          </p:val>
                                        </p:tav>
                                        <p:tav tm="100000">
                                          <p:val>
                                            <p:strVal val="#ppt_x"/>
                                          </p:val>
                                        </p:tav>
                                      </p:tavLst>
                                    </p:anim>
                                    <p:anim calcmode="lin" valueType="num">
                                      <p:cBhvr additive="base">
                                        <p:cTn id="12" dur="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ppt_x"/>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250" fill="hold"/>
                                        <p:tgtEl>
                                          <p:spTgt spid="12"/>
                                        </p:tgtEl>
                                        <p:attrNameLst>
                                          <p:attrName>ppt_x</p:attrName>
                                        </p:attrNameLst>
                                      </p:cBhvr>
                                      <p:tavLst>
                                        <p:tav tm="0">
                                          <p:val>
                                            <p:strVal val="#ppt_x"/>
                                          </p:val>
                                        </p:tav>
                                        <p:tav tm="100000">
                                          <p:val>
                                            <p:strVal val="#ppt_x"/>
                                          </p:val>
                                        </p:tav>
                                      </p:tavLst>
                                    </p:anim>
                                    <p:anim calcmode="lin" valueType="num">
                                      <p:cBhvr additive="base">
                                        <p:cTn id="20" dur="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250" fill="hold"/>
                                        <p:tgtEl>
                                          <p:spTgt spid="13"/>
                                        </p:tgtEl>
                                        <p:attrNameLst>
                                          <p:attrName>ppt_x</p:attrName>
                                        </p:attrNameLst>
                                      </p:cBhvr>
                                      <p:tavLst>
                                        <p:tav tm="0">
                                          <p:val>
                                            <p:strVal val="#ppt_x"/>
                                          </p:val>
                                        </p:tav>
                                        <p:tav tm="100000">
                                          <p:val>
                                            <p:strVal val="#ppt_x"/>
                                          </p:val>
                                        </p:tav>
                                      </p:tavLst>
                                    </p:anim>
                                    <p:anim calcmode="lin" valueType="num">
                                      <p:cBhvr additive="base">
                                        <p:cTn id="24" dur="2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250" fill="hold"/>
                                        <p:tgtEl>
                                          <p:spTgt spid="19"/>
                                        </p:tgtEl>
                                        <p:attrNameLst>
                                          <p:attrName>ppt_x</p:attrName>
                                        </p:attrNameLst>
                                      </p:cBhvr>
                                      <p:tavLst>
                                        <p:tav tm="0">
                                          <p:val>
                                            <p:strVal val="#ppt_x"/>
                                          </p:val>
                                        </p:tav>
                                        <p:tav tm="100000">
                                          <p:val>
                                            <p:strVal val="#ppt_x"/>
                                          </p:val>
                                        </p:tav>
                                      </p:tavLst>
                                    </p:anim>
                                    <p:anim calcmode="lin" valueType="num">
                                      <p:cBhvr additive="base">
                                        <p:cTn id="28" dur="25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250" fill="hold"/>
                                        <p:tgtEl>
                                          <p:spTgt spid="20"/>
                                        </p:tgtEl>
                                        <p:attrNameLst>
                                          <p:attrName>ppt_x</p:attrName>
                                        </p:attrNameLst>
                                      </p:cBhvr>
                                      <p:tavLst>
                                        <p:tav tm="0">
                                          <p:val>
                                            <p:strVal val="#ppt_x"/>
                                          </p:val>
                                        </p:tav>
                                        <p:tav tm="100000">
                                          <p:val>
                                            <p:strVal val="#ppt_x"/>
                                          </p:val>
                                        </p:tav>
                                      </p:tavLst>
                                    </p:anim>
                                    <p:anim calcmode="lin" valueType="num">
                                      <p:cBhvr additive="base">
                                        <p:cTn id="32" dur="25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250" fill="hold"/>
                                        <p:tgtEl>
                                          <p:spTgt spid="16"/>
                                        </p:tgtEl>
                                        <p:attrNameLst>
                                          <p:attrName>ppt_x</p:attrName>
                                        </p:attrNameLst>
                                      </p:cBhvr>
                                      <p:tavLst>
                                        <p:tav tm="0">
                                          <p:val>
                                            <p:strVal val="#ppt_x"/>
                                          </p:val>
                                        </p:tav>
                                        <p:tav tm="100000">
                                          <p:val>
                                            <p:strVal val="#ppt_x"/>
                                          </p:val>
                                        </p:tav>
                                      </p:tavLst>
                                    </p:anim>
                                    <p:anim calcmode="lin" valueType="num">
                                      <p:cBhvr additive="base">
                                        <p:cTn id="36"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321678" y="1266825"/>
            <a:ext cx="12966322" cy="1105924"/>
          </a:xfrm>
          <a:prstGeom prst="rect">
            <a:avLst/>
          </a:prstGeom>
        </p:spPr>
        <p:txBody>
          <a:bodyPr lIns="0" tIns="0" rIns="0" bIns="0" rtlCol="0" anchor="t">
            <a:spAutoFit/>
          </a:bodyPr>
          <a:lstStyle/>
          <a:p>
            <a:pPr algn="l">
              <a:lnSpc>
                <a:spcPts val="8158"/>
              </a:lnSpc>
            </a:pPr>
            <a:r>
              <a:rPr lang="en-US" sz="8868">
                <a:solidFill>
                  <a:srgbClr val="22171D"/>
                </a:solidFill>
                <a:latin typeface="Hammersmith One"/>
                <a:ea typeface="Hammersmith One"/>
                <a:cs typeface="Hammersmith One"/>
                <a:sym typeface="Hammersmith One"/>
              </a:rPr>
              <a:t>Style Loss - Gram Matrix</a:t>
            </a:r>
          </a:p>
        </p:txBody>
      </p:sp>
      <p:sp>
        <p:nvSpPr>
          <p:cNvPr id="4" name="AutoShape 4"/>
          <p:cNvSpPr/>
          <p:nvPr/>
        </p:nvSpPr>
        <p:spPr>
          <a:xfrm flipV="1">
            <a:off x="4069861" y="2388144"/>
            <a:ext cx="14218139" cy="27921"/>
          </a:xfrm>
          <a:prstGeom prst="line">
            <a:avLst/>
          </a:prstGeom>
          <a:ln w="57150" cap="flat">
            <a:solidFill>
              <a:srgbClr val="22171D"/>
            </a:solidFill>
            <a:prstDash val="solid"/>
            <a:headEnd type="none" w="sm" len="sm"/>
            <a:tailEnd type="none" w="sm" len="sm"/>
          </a:ln>
        </p:spPr>
      </p:sp>
      <p:sp>
        <p:nvSpPr>
          <p:cNvPr id="5" name="Freeform 5"/>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03</a:t>
            </a:r>
          </a:p>
        </p:txBody>
      </p:sp>
      <p:sp>
        <p:nvSpPr>
          <p:cNvPr id="7" name="Freeform 7"/>
          <p:cNvSpPr/>
          <p:nvPr/>
        </p:nvSpPr>
        <p:spPr>
          <a:xfrm>
            <a:off x="4710351" y="2761107"/>
            <a:ext cx="12679777" cy="7525893"/>
          </a:xfrm>
          <a:custGeom>
            <a:avLst/>
            <a:gdLst/>
            <a:ahLst/>
            <a:cxnLst/>
            <a:rect l="l" t="t" r="r" b="b"/>
            <a:pathLst>
              <a:path w="12679777" h="7525893">
                <a:moveTo>
                  <a:pt x="0" y="0"/>
                </a:moveTo>
                <a:lnTo>
                  <a:pt x="12679777" y="0"/>
                </a:lnTo>
                <a:lnTo>
                  <a:pt x="12679777" y="7525893"/>
                </a:lnTo>
                <a:lnTo>
                  <a:pt x="0" y="7525893"/>
                </a:lnTo>
                <a:lnTo>
                  <a:pt x="0" y="0"/>
                </a:lnTo>
                <a:close/>
              </a:path>
            </a:pathLst>
          </a:custGeom>
          <a:blipFill>
            <a:blip r:embed="rId6"/>
            <a:stretch>
              <a:fillRect b="-2774"/>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321678" y="1266825"/>
            <a:ext cx="12966322" cy="1105924"/>
          </a:xfrm>
          <a:prstGeom prst="rect">
            <a:avLst/>
          </a:prstGeom>
        </p:spPr>
        <p:txBody>
          <a:bodyPr lIns="0" tIns="0" rIns="0" bIns="0" rtlCol="0" anchor="t">
            <a:spAutoFit/>
          </a:bodyPr>
          <a:lstStyle/>
          <a:p>
            <a:pPr algn="l">
              <a:lnSpc>
                <a:spcPts val="8158"/>
              </a:lnSpc>
            </a:pPr>
            <a:r>
              <a:rPr lang="en-US" sz="8868">
                <a:solidFill>
                  <a:srgbClr val="22171D"/>
                </a:solidFill>
                <a:latin typeface="Hammersmith One"/>
                <a:ea typeface="Hammersmith One"/>
                <a:cs typeface="Hammersmith One"/>
                <a:sym typeface="Hammersmith One"/>
              </a:rPr>
              <a:t>Style Loss - Gram Matrix</a:t>
            </a:r>
          </a:p>
        </p:txBody>
      </p:sp>
      <p:sp>
        <p:nvSpPr>
          <p:cNvPr id="4" name="AutoShape 4"/>
          <p:cNvSpPr/>
          <p:nvPr/>
        </p:nvSpPr>
        <p:spPr>
          <a:xfrm flipV="1">
            <a:off x="4069861" y="2388144"/>
            <a:ext cx="14218139" cy="27921"/>
          </a:xfrm>
          <a:prstGeom prst="line">
            <a:avLst/>
          </a:prstGeom>
          <a:ln w="57150" cap="flat">
            <a:solidFill>
              <a:srgbClr val="22171D"/>
            </a:solidFill>
            <a:prstDash val="solid"/>
            <a:headEnd type="none" w="sm" len="sm"/>
            <a:tailEnd type="none" w="sm" len="sm"/>
          </a:ln>
        </p:spPr>
      </p:sp>
      <p:sp>
        <p:nvSpPr>
          <p:cNvPr id="5" name="Freeform 5"/>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03</a:t>
            </a:r>
          </a:p>
        </p:txBody>
      </p:sp>
      <p:sp>
        <p:nvSpPr>
          <p:cNvPr id="7" name="Freeform 7"/>
          <p:cNvSpPr/>
          <p:nvPr/>
        </p:nvSpPr>
        <p:spPr>
          <a:xfrm>
            <a:off x="1848057" y="3117082"/>
            <a:ext cx="16219309" cy="4907124"/>
          </a:xfrm>
          <a:custGeom>
            <a:avLst/>
            <a:gdLst/>
            <a:ahLst/>
            <a:cxnLst/>
            <a:rect l="l" t="t" r="r" b="b"/>
            <a:pathLst>
              <a:path w="16219309" h="4907124">
                <a:moveTo>
                  <a:pt x="0" y="0"/>
                </a:moveTo>
                <a:lnTo>
                  <a:pt x="16219310" y="0"/>
                </a:lnTo>
                <a:lnTo>
                  <a:pt x="16219310" y="4907124"/>
                </a:lnTo>
                <a:lnTo>
                  <a:pt x="0" y="4907124"/>
                </a:lnTo>
                <a:lnTo>
                  <a:pt x="0" y="0"/>
                </a:lnTo>
                <a:close/>
              </a:path>
            </a:pathLst>
          </a:custGeom>
          <a:blipFill>
            <a:blip r:embed="rId6"/>
            <a:stretch>
              <a:fillRect l="-1924" t="-2891" r="-1049" b="-3470"/>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321678" y="1266825"/>
            <a:ext cx="12966322" cy="1105924"/>
          </a:xfrm>
          <a:prstGeom prst="rect">
            <a:avLst/>
          </a:prstGeom>
        </p:spPr>
        <p:txBody>
          <a:bodyPr lIns="0" tIns="0" rIns="0" bIns="0" rtlCol="0" anchor="t">
            <a:spAutoFit/>
          </a:bodyPr>
          <a:lstStyle/>
          <a:p>
            <a:pPr algn="l">
              <a:lnSpc>
                <a:spcPts val="8158"/>
              </a:lnSpc>
            </a:pPr>
            <a:r>
              <a:rPr lang="en-US" sz="8868">
                <a:solidFill>
                  <a:srgbClr val="22171D"/>
                </a:solidFill>
                <a:latin typeface="Hammersmith One"/>
                <a:ea typeface="Hammersmith One"/>
                <a:cs typeface="Hammersmith One"/>
                <a:sym typeface="Hammersmith One"/>
              </a:rPr>
              <a:t>Style Loss - Gram Matrix</a:t>
            </a:r>
          </a:p>
        </p:txBody>
      </p:sp>
      <p:sp>
        <p:nvSpPr>
          <p:cNvPr id="4" name="AutoShape 4"/>
          <p:cNvSpPr/>
          <p:nvPr/>
        </p:nvSpPr>
        <p:spPr>
          <a:xfrm flipV="1">
            <a:off x="4069861" y="2388144"/>
            <a:ext cx="14218139" cy="27921"/>
          </a:xfrm>
          <a:prstGeom prst="line">
            <a:avLst/>
          </a:prstGeom>
          <a:ln w="57150" cap="flat">
            <a:solidFill>
              <a:srgbClr val="22171D"/>
            </a:solidFill>
            <a:prstDash val="solid"/>
            <a:headEnd type="none" w="sm" len="sm"/>
            <a:tailEnd type="none" w="sm" len="sm"/>
          </a:ln>
        </p:spPr>
      </p:sp>
      <p:sp>
        <p:nvSpPr>
          <p:cNvPr id="5" name="Freeform 5"/>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321678" y="2989707"/>
            <a:ext cx="12437079" cy="6627468"/>
          </a:xfrm>
          <a:custGeom>
            <a:avLst/>
            <a:gdLst/>
            <a:ahLst/>
            <a:cxnLst/>
            <a:rect l="l" t="t" r="r" b="b"/>
            <a:pathLst>
              <a:path w="12437079" h="6627468">
                <a:moveTo>
                  <a:pt x="0" y="0"/>
                </a:moveTo>
                <a:lnTo>
                  <a:pt x="12437079" y="0"/>
                </a:lnTo>
                <a:lnTo>
                  <a:pt x="12437079" y="6627468"/>
                </a:lnTo>
                <a:lnTo>
                  <a:pt x="0" y="6627468"/>
                </a:lnTo>
                <a:lnTo>
                  <a:pt x="0" y="0"/>
                </a:lnTo>
                <a:close/>
              </a:path>
            </a:pathLst>
          </a:custGeom>
          <a:blipFill>
            <a:blip r:embed="rId6"/>
            <a:stretch>
              <a:fillRect/>
            </a:stretch>
          </a:blipFill>
        </p:spPr>
      </p:sp>
      <p:sp>
        <p:nvSpPr>
          <p:cNvPr id="7" name="TextBox 7"/>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321678" y="1266825"/>
            <a:ext cx="12966322" cy="1105924"/>
          </a:xfrm>
          <a:prstGeom prst="rect">
            <a:avLst/>
          </a:prstGeom>
        </p:spPr>
        <p:txBody>
          <a:bodyPr lIns="0" tIns="0" rIns="0" bIns="0" rtlCol="0" anchor="t">
            <a:spAutoFit/>
          </a:bodyPr>
          <a:lstStyle/>
          <a:p>
            <a:pPr algn="l">
              <a:lnSpc>
                <a:spcPts val="8158"/>
              </a:lnSpc>
            </a:pPr>
            <a:r>
              <a:rPr lang="en-US" sz="8868">
                <a:solidFill>
                  <a:srgbClr val="22171D"/>
                </a:solidFill>
                <a:latin typeface="Hammersmith One"/>
                <a:ea typeface="Hammersmith One"/>
                <a:cs typeface="Hammersmith One"/>
                <a:sym typeface="Hammersmith One"/>
              </a:rPr>
              <a:t>Style Loss - Gram Matrix</a:t>
            </a:r>
          </a:p>
        </p:txBody>
      </p:sp>
      <p:sp>
        <p:nvSpPr>
          <p:cNvPr id="4" name="AutoShape 4"/>
          <p:cNvSpPr/>
          <p:nvPr/>
        </p:nvSpPr>
        <p:spPr>
          <a:xfrm flipV="1">
            <a:off x="4069861" y="2388144"/>
            <a:ext cx="14218139" cy="27921"/>
          </a:xfrm>
          <a:prstGeom prst="line">
            <a:avLst/>
          </a:prstGeom>
          <a:ln w="57150" cap="flat">
            <a:solidFill>
              <a:srgbClr val="22171D"/>
            </a:solidFill>
            <a:prstDash val="solid"/>
            <a:headEnd type="none" w="sm" len="sm"/>
            <a:tailEnd type="none" w="sm" len="sm"/>
          </a:ln>
        </p:spPr>
      </p:sp>
      <p:sp>
        <p:nvSpPr>
          <p:cNvPr id="5" name="Freeform 5"/>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03</a:t>
            </a:r>
          </a:p>
        </p:txBody>
      </p:sp>
      <p:sp>
        <p:nvSpPr>
          <p:cNvPr id="7" name="Freeform 7"/>
          <p:cNvSpPr/>
          <p:nvPr/>
        </p:nvSpPr>
        <p:spPr>
          <a:xfrm>
            <a:off x="3695184" y="2989707"/>
            <a:ext cx="13679687" cy="6718157"/>
          </a:xfrm>
          <a:custGeom>
            <a:avLst/>
            <a:gdLst/>
            <a:ahLst/>
            <a:cxnLst/>
            <a:rect l="l" t="t" r="r" b="b"/>
            <a:pathLst>
              <a:path w="13679687" h="6718157">
                <a:moveTo>
                  <a:pt x="0" y="0"/>
                </a:moveTo>
                <a:lnTo>
                  <a:pt x="13679687" y="0"/>
                </a:lnTo>
                <a:lnTo>
                  <a:pt x="13679687" y="6718158"/>
                </a:lnTo>
                <a:lnTo>
                  <a:pt x="0" y="6718158"/>
                </a:lnTo>
                <a:lnTo>
                  <a:pt x="0" y="0"/>
                </a:lnTo>
                <a:close/>
              </a:path>
            </a:pathLst>
          </a:custGeom>
          <a:blipFill>
            <a:blip r:embed="rId6"/>
            <a:stretch>
              <a:fillRect l="-5241" r="-4951" b="-129"/>
            </a:stretch>
          </a:blipFill>
        </p:spPr>
      </p:sp>
      <p:sp>
        <p:nvSpPr>
          <p:cNvPr id="8" name="Freeform 8"/>
          <p:cNvSpPr/>
          <p:nvPr/>
        </p:nvSpPr>
        <p:spPr>
          <a:xfrm>
            <a:off x="10097587" y="4980985"/>
            <a:ext cx="2447469" cy="2162672"/>
          </a:xfrm>
          <a:custGeom>
            <a:avLst/>
            <a:gdLst/>
            <a:ahLst/>
            <a:cxnLst/>
            <a:rect l="l" t="t" r="r" b="b"/>
            <a:pathLst>
              <a:path w="2447469" h="2162672">
                <a:moveTo>
                  <a:pt x="0" y="0"/>
                </a:moveTo>
                <a:lnTo>
                  <a:pt x="2447468" y="0"/>
                </a:lnTo>
                <a:lnTo>
                  <a:pt x="2447468" y="2162672"/>
                </a:lnTo>
                <a:lnTo>
                  <a:pt x="0" y="2162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1959895" y="4588826"/>
            <a:ext cx="2447469" cy="2162672"/>
          </a:xfrm>
          <a:custGeom>
            <a:avLst/>
            <a:gdLst/>
            <a:ahLst/>
            <a:cxnLst/>
            <a:rect l="l" t="t" r="r" b="b"/>
            <a:pathLst>
              <a:path w="2447469" h="2162672">
                <a:moveTo>
                  <a:pt x="0" y="0"/>
                </a:moveTo>
                <a:lnTo>
                  <a:pt x="2447468" y="0"/>
                </a:lnTo>
                <a:lnTo>
                  <a:pt x="2447468" y="2162672"/>
                </a:lnTo>
                <a:lnTo>
                  <a:pt x="0" y="2162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0716712" y="3383855"/>
            <a:ext cx="2447469" cy="2162672"/>
          </a:xfrm>
          <a:custGeom>
            <a:avLst/>
            <a:gdLst/>
            <a:ahLst/>
            <a:cxnLst/>
            <a:rect l="l" t="t" r="r" b="b"/>
            <a:pathLst>
              <a:path w="2447469" h="2162672">
                <a:moveTo>
                  <a:pt x="0" y="0"/>
                </a:moveTo>
                <a:lnTo>
                  <a:pt x="2447468" y="0"/>
                </a:lnTo>
                <a:lnTo>
                  <a:pt x="2447468" y="2162672"/>
                </a:lnTo>
                <a:lnTo>
                  <a:pt x="0" y="2162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3164180" y="3285935"/>
            <a:ext cx="2447469" cy="2162672"/>
          </a:xfrm>
          <a:custGeom>
            <a:avLst/>
            <a:gdLst/>
            <a:ahLst/>
            <a:cxnLst/>
            <a:rect l="l" t="t" r="r" b="b"/>
            <a:pathLst>
              <a:path w="2447469" h="2162672">
                <a:moveTo>
                  <a:pt x="0" y="0"/>
                </a:moveTo>
                <a:lnTo>
                  <a:pt x="2447469" y="0"/>
                </a:lnTo>
                <a:lnTo>
                  <a:pt x="2447469" y="2162672"/>
                </a:lnTo>
                <a:lnTo>
                  <a:pt x="0" y="2162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1538869" flipH="1">
            <a:off x="7710839" y="5054460"/>
            <a:ext cx="2330980" cy="788295"/>
          </a:xfrm>
          <a:custGeom>
            <a:avLst/>
            <a:gdLst/>
            <a:ahLst/>
            <a:cxnLst/>
            <a:rect l="l" t="t" r="r" b="b"/>
            <a:pathLst>
              <a:path w="2330980" h="788295">
                <a:moveTo>
                  <a:pt x="2330980" y="0"/>
                </a:moveTo>
                <a:lnTo>
                  <a:pt x="0" y="0"/>
                </a:lnTo>
                <a:lnTo>
                  <a:pt x="0" y="788295"/>
                </a:lnTo>
                <a:lnTo>
                  <a:pt x="2330980" y="788295"/>
                </a:lnTo>
                <a:lnTo>
                  <a:pt x="233098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6827696" y="3645427"/>
            <a:ext cx="2442516" cy="906145"/>
          </a:xfrm>
          <a:prstGeom prst="rect">
            <a:avLst/>
          </a:prstGeom>
        </p:spPr>
        <p:txBody>
          <a:bodyPr lIns="0" tIns="0" rIns="0" bIns="0" rtlCol="0" anchor="t">
            <a:spAutoFit/>
          </a:bodyPr>
          <a:lstStyle/>
          <a:p>
            <a:pPr algn="ctr">
              <a:lnSpc>
                <a:spcPts val="7279"/>
              </a:lnSpc>
            </a:pPr>
            <a:r>
              <a:rPr lang="en-US" sz="5199">
                <a:solidFill>
                  <a:srgbClr val="DB412E"/>
                </a:solidFill>
                <a:latin typeface="Chewy"/>
                <a:ea typeface="Chewy"/>
                <a:cs typeface="Chewy"/>
                <a:sym typeface="Chewy"/>
              </a:rPr>
              <a:t>dog head</a:t>
            </a:r>
          </a:p>
        </p:txBody>
      </p:sp>
      <p:sp>
        <p:nvSpPr>
          <p:cNvPr id="14" name="Freeform 14"/>
          <p:cNvSpPr/>
          <p:nvPr/>
        </p:nvSpPr>
        <p:spPr>
          <a:xfrm rot="20180330" flipV="1">
            <a:off x="14703221" y="2369941"/>
            <a:ext cx="2330980" cy="788295"/>
          </a:xfrm>
          <a:custGeom>
            <a:avLst/>
            <a:gdLst/>
            <a:ahLst/>
            <a:cxnLst/>
            <a:rect l="l" t="t" r="r" b="b"/>
            <a:pathLst>
              <a:path w="2330980" h="788295">
                <a:moveTo>
                  <a:pt x="0" y="788295"/>
                </a:moveTo>
                <a:lnTo>
                  <a:pt x="2330980" y="788295"/>
                </a:lnTo>
                <a:lnTo>
                  <a:pt x="2330980" y="0"/>
                </a:lnTo>
                <a:lnTo>
                  <a:pt x="0" y="0"/>
                </a:lnTo>
                <a:lnTo>
                  <a:pt x="0" y="788295"/>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15975225" y="2477710"/>
            <a:ext cx="2442516" cy="906145"/>
          </a:xfrm>
          <a:prstGeom prst="rect">
            <a:avLst/>
          </a:prstGeom>
        </p:spPr>
        <p:txBody>
          <a:bodyPr lIns="0" tIns="0" rIns="0" bIns="0" rtlCol="0" anchor="t">
            <a:spAutoFit/>
          </a:bodyPr>
          <a:lstStyle/>
          <a:p>
            <a:pPr algn="ctr">
              <a:lnSpc>
                <a:spcPts val="7279"/>
              </a:lnSpc>
            </a:pPr>
            <a:r>
              <a:rPr lang="en-US" sz="5199" dirty="0">
                <a:solidFill>
                  <a:srgbClr val="FFCF03"/>
                </a:solidFill>
                <a:latin typeface="Chewy"/>
                <a:ea typeface="Chewy"/>
                <a:cs typeface="Chewy"/>
                <a:sym typeface="Chewy"/>
              </a:rPr>
              <a:t>dog tail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ppt_x"/>
                                          </p:val>
                                        </p:tav>
                                        <p:tav tm="100000">
                                          <p:val>
                                            <p:strVal val="#ppt_x"/>
                                          </p:val>
                                        </p:tav>
                                      </p:tavLst>
                                    </p:anim>
                                    <p:anim calcmode="lin" valueType="num">
                                      <p:cBhvr additive="base">
                                        <p:cTn id="12" dur="2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ppt_x"/>
                                          </p:val>
                                        </p:tav>
                                        <p:tav tm="100000">
                                          <p:val>
                                            <p:strVal val="#ppt_x"/>
                                          </p:val>
                                        </p:tav>
                                      </p:tavLst>
                                    </p:anim>
                                    <p:anim calcmode="lin" valueType="num">
                                      <p:cBhvr additive="base">
                                        <p:cTn id="16" dur="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250" fill="hold"/>
                                        <p:tgtEl>
                                          <p:spTgt spid="12"/>
                                        </p:tgtEl>
                                        <p:attrNameLst>
                                          <p:attrName>ppt_x</p:attrName>
                                        </p:attrNameLst>
                                      </p:cBhvr>
                                      <p:tavLst>
                                        <p:tav tm="0">
                                          <p:val>
                                            <p:strVal val="#ppt_x"/>
                                          </p:val>
                                        </p:tav>
                                        <p:tav tm="100000">
                                          <p:val>
                                            <p:strVal val="#ppt_x"/>
                                          </p:val>
                                        </p:tav>
                                      </p:tavLst>
                                    </p:anim>
                                    <p:anim calcmode="lin" valueType="num">
                                      <p:cBhvr additive="base">
                                        <p:cTn id="20" dur="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250" fill="hold"/>
                                        <p:tgtEl>
                                          <p:spTgt spid="13"/>
                                        </p:tgtEl>
                                        <p:attrNameLst>
                                          <p:attrName>ppt_x</p:attrName>
                                        </p:attrNameLst>
                                      </p:cBhvr>
                                      <p:tavLst>
                                        <p:tav tm="0">
                                          <p:val>
                                            <p:strVal val="#ppt_x"/>
                                          </p:val>
                                        </p:tav>
                                        <p:tav tm="100000">
                                          <p:val>
                                            <p:strVal val="#ppt_x"/>
                                          </p:val>
                                        </p:tav>
                                      </p:tavLst>
                                    </p:anim>
                                    <p:anim calcmode="lin" valueType="num">
                                      <p:cBhvr additive="base">
                                        <p:cTn id="24" dur="250" fill="hold"/>
                                        <p:tgtEl>
                                          <p:spTgt spid="13"/>
                                        </p:tgtEl>
                                        <p:attrNameLst>
                                          <p:attrName>ppt_y</p:attrName>
                                        </p:attrNameLst>
                                      </p:cBhvr>
                                      <p:tavLst>
                                        <p:tav tm="0">
                                          <p:val>
                                            <p:strVal val="1+#ppt_h/2"/>
                                          </p:val>
                                        </p:tav>
                                        <p:tav tm="100000">
                                          <p:val>
                                            <p:strVal val="#ppt_y"/>
                                          </p:val>
                                        </p:tav>
                                      </p:tavLst>
                                    </p:anim>
                                  </p:childTnLst>
                                </p:cTn>
                              </p:par>
                            </p:childTnLst>
                          </p:cTn>
                        </p:par>
                        <p:par>
                          <p:cTn id="25" fill="hold">
                            <p:stCondLst>
                              <p:cond delay="250"/>
                            </p:stCondLst>
                            <p:childTnLst>
                              <p:par>
                                <p:cTn id="26" presetID="2" presetClass="entr" presetSubtype="4"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250" fill="hold"/>
                                        <p:tgtEl>
                                          <p:spTgt spid="14"/>
                                        </p:tgtEl>
                                        <p:attrNameLst>
                                          <p:attrName>ppt_x</p:attrName>
                                        </p:attrNameLst>
                                      </p:cBhvr>
                                      <p:tavLst>
                                        <p:tav tm="0">
                                          <p:val>
                                            <p:strVal val="#ppt_x"/>
                                          </p:val>
                                        </p:tav>
                                        <p:tav tm="100000">
                                          <p:val>
                                            <p:strVal val="#ppt_x"/>
                                          </p:val>
                                        </p:tav>
                                      </p:tavLst>
                                    </p:anim>
                                    <p:anim calcmode="lin" valueType="num">
                                      <p:cBhvr additive="base">
                                        <p:cTn id="33" dur="25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2835737" y="-800100"/>
            <a:ext cx="11887200" cy="11887200"/>
          </a:xfrm>
          <a:custGeom>
            <a:avLst/>
            <a:gdLst/>
            <a:ahLst/>
            <a:cxnLst/>
            <a:rect l="l" t="t" r="r" b="b"/>
            <a:pathLst>
              <a:path w="11887200" h="11887200">
                <a:moveTo>
                  <a:pt x="0" y="0"/>
                </a:moveTo>
                <a:lnTo>
                  <a:pt x="11887200" y="0"/>
                </a:lnTo>
                <a:lnTo>
                  <a:pt x="11887200" y="11887200"/>
                </a:lnTo>
                <a:lnTo>
                  <a:pt x="0" y="1188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86130" y="-1781747"/>
            <a:ext cx="8953500" cy="89535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171D"/>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266825"/>
            <a:ext cx="5919570" cy="1113281"/>
          </a:xfrm>
          <a:prstGeom prst="rect">
            <a:avLst/>
          </a:prstGeom>
        </p:spPr>
        <p:txBody>
          <a:bodyPr lIns="0" tIns="0" rIns="0" bIns="0" rtlCol="0" anchor="t">
            <a:spAutoFit/>
          </a:bodyPr>
          <a:lstStyle/>
          <a:p>
            <a:pPr algn="l">
              <a:lnSpc>
                <a:spcPts val="8158"/>
              </a:lnSpc>
            </a:pPr>
            <a:r>
              <a:rPr lang="en-US" sz="8868">
                <a:solidFill>
                  <a:srgbClr val="F0A6C5"/>
                </a:solidFill>
                <a:latin typeface="Hammersmith One"/>
                <a:ea typeface="Hammersmith One"/>
                <a:cs typeface="Hammersmith One"/>
                <a:sym typeface="Hammersmith One"/>
              </a:rPr>
              <a:t>Contents</a:t>
            </a:r>
          </a:p>
        </p:txBody>
      </p:sp>
      <p:sp>
        <p:nvSpPr>
          <p:cNvPr id="7" name="Freeform 7"/>
          <p:cNvSpPr/>
          <p:nvPr/>
        </p:nvSpPr>
        <p:spPr>
          <a:xfrm>
            <a:off x="13584076" y="5589829"/>
            <a:ext cx="5805022" cy="5530603"/>
          </a:xfrm>
          <a:custGeom>
            <a:avLst/>
            <a:gdLst/>
            <a:ahLst/>
            <a:cxnLst/>
            <a:rect l="l" t="t" r="r" b="b"/>
            <a:pathLst>
              <a:path w="5805022" h="5530603">
                <a:moveTo>
                  <a:pt x="0" y="0"/>
                </a:moveTo>
                <a:lnTo>
                  <a:pt x="5805022" y="0"/>
                </a:lnTo>
                <a:lnTo>
                  <a:pt x="5805022" y="5530603"/>
                </a:lnTo>
                <a:lnTo>
                  <a:pt x="0" y="5530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95552" y="1767893"/>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295552" y="3060544"/>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295552" y="4353195"/>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7295552" y="5790930"/>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7295552" y="7226456"/>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8926657" y="2036393"/>
            <a:ext cx="4394301"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INTRODUCTION</a:t>
            </a:r>
          </a:p>
        </p:txBody>
      </p:sp>
      <p:sp>
        <p:nvSpPr>
          <p:cNvPr id="15" name="TextBox 15"/>
          <p:cNvSpPr txBox="1"/>
          <p:nvPr/>
        </p:nvSpPr>
        <p:spPr>
          <a:xfrm>
            <a:off x="8926657" y="3373825"/>
            <a:ext cx="4394301" cy="679450"/>
          </a:xfrm>
          <a:prstGeom prst="rect">
            <a:avLst/>
          </a:prstGeom>
        </p:spPr>
        <p:txBody>
          <a:bodyPr lIns="0" tIns="0" rIns="0" bIns="0" rtlCol="0" anchor="t">
            <a:spAutoFit/>
          </a:bodyPr>
          <a:lstStyle/>
          <a:p>
            <a:pPr algn="l">
              <a:lnSpc>
                <a:spcPts val="5599"/>
              </a:lnSpc>
            </a:pPr>
            <a:r>
              <a:rPr lang="en-US" sz="3999" b="1" spc="347" dirty="0">
                <a:solidFill>
                  <a:srgbClr val="22171D"/>
                </a:solidFill>
                <a:latin typeface="Dancing Script Bold"/>
                <a:ea typeface="Dancing Script Bold"/>
                <a:cs typeface="Dancing Script Bold"/>
                <a:sym typeface="Dancing Script Bold"/>
              </a:rPr>
              <a:t>CONTENT LOSS</a:t>
            </a:r>
          </a:p>
        </p:txBody>
      </p:sp>
      <p:sp>
        <p:nvSpPr>
          <p:cNvPr id="16" name="TextBox 16"/>
          <p:cNvSpPr txBox="1"/>
          <p:nvPr/>
        </p:nvSpPr>
        <p:spPr>
          <a:xfrm>
            <a:off x="8926657" y="4621695"/>
            <a:ext cx="7559930"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STYLE LOSS-GRAM MATRIX</a:t>
            </a:r>
          </a:p>
        </p:txBody>
      </p:sp>
      <p:sp>
        <p:nvSpPr>
          <p:cNvPr id="17" name="TextBox 17"/>
          <p:cNvSpPr txBox="1"/>
          <p:nvPr/>
        </p:nvSpPr>
        <p:spPr>
          <a:xfrm>
            <a:off x="8926657" y="5751787"/>
            <a:ext cx="7262534" cy="138430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NEURAL STYLE </a:t>
            </a:r>
          </a:p>
          <a:p>
            <a:pPr algn="l">
              <a:lnSpc>
                <a:spcPts val="5599"/>
              </a:lnSpc>
            </a:pPr>
            <a:r>
              <a:rPr lang="en-US" sz="3999" b="1" spc="347">
                <a:solidFill>
                  <a:srgbClr val="22171D"/>
                </a:solidFill>
                <a:latin typeface="Dancing Script Bold"/>
                <a:ea typeface="Dancing Script Bold"/>
                <a:cs typeface="Dancing Script Bold"/>
                <a:sym typeface="Dancing Script Bold"/>
              </a:rPr>
              <a:t>TRANSFER</a:t>
            </a:r>
          </a:p>
        </p:txBody>
      </p:sp>
      <p:sp>
        <p:nvSpPr>
          <p:cNvPr id="18" name="TextBox 18"/>
          <p:cNvSpPr txBox="1"/>
          <p:nvPr/>
        </p:nvSpPr>
        <p:spPr>
          <a:xfrm>
            <a:off x="8926657" y="7539738"/>
            <a:ext cx="3751699"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CONCLUSION</a:t>
            </a:r>
          </a:p>
        </p:txBody>
      </p:sp>
      <p:sp>
        <p:nvSpPr>
          <p:cNvPr id="19" name="TextBox 19"/>
          <p:cNvSpPr txBox="1"/>
          <p:nvPr/>
        </p:nvSpPr>
        <p:spPr>
          <a:xfrm>
            <a:off x="7535218" y="2081174"/>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01</a:t>
            </a:r>
          </a:p>
        </p:txBody>
      </p:sp>
      <p:sp>
        <p:nvSpPr>
          <p:cNvPr id="20" name="TextBox 20"/>
          <p:cNvSpPr txBox="1"/>
          <p:nvPr/>
        </p:nvSpPr>
        <p:spPr>
          <a:xfrm>
            <a:off x="7535218" y="3373825"/>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02</a:t>
            </a:r>
          </a:p>
        </p:txBody>
      </p:sp>
      <p:sp>
        <p:nvSpPr>
          <p:cNvPr id="21" name="TextBox 21"/>
          <p:cNvSpPr txBox="1"/>
          <p:nvPr/>
        </p:nvSpPr>
        <p:spPr>
          <a:xfrm>
            <a:off x="7535218" y="4666476"/>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03</a:t>
            </a:r>
          </a:p>
        </p:txBody>
      </p:sp>
      <p:sp>
        <p:nvSpPr>
          <p:cNvPr id="22" name="TextBox 22"/>
          <p:cNvSpPr txBox="1"/>
          <p:nvPr/>
        </p:nvSpPr>
        <p:spPr>
          <a:xfrm>
            <a:off x="7535218" y="6104212"/>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04</a:t>
            </a:r>
          </a:p>
        </p:txBody>
      </p:sp>
      <p:sp>
        <p:nvSpPr>
          <p:cNvPr id="23" name="TextBox 23"/>
          <p:cNvSpPr txBox="1"/>
          <p:nvPr/>
        </p:nvSpPr>
        <p:spPr>
          <a:xfrm>
            <a:off x="7535218" y="7539738"/>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05</a:t>
            </a:r>
          </a:p>
        </p:txBody>
      </p:sp>
      <p:sp>
        <p:nvSpPr>
          <p:cNvPr id="24" name="AutoShape 24"/>
          <p:cNvSpPr/>
          <p:nvPr/>
        </p:nvSpPr>
        <p:spPr>
          <a:xfrm rot="-18238">
            <a:off x="1028735" y="2365818"/>
            <a:ext cx="5386173" cy="0"/>
          </a:xfrm>
          <a:prstGeom prst="line">
            <a:avLst/>
          </a:prstGeom>
          <a:ln w="57150" cap="flat">
            <a:solidFill>
              <a:srgbClr val="F0A6C5"/>
            </a:solidFill>
            <a:prstDash val="solid"/>
            <a:headEnd type="none" w="sm" len="sm"/>
            <a:tailEnd type="none" w="sm" len="sm"/>
          </a:ln>
        </p:spPr>
      </p:sp>
    </p:spTree>
    <p:extLst>
      <p:ext uri="{BB962C8B-B14F-4D97-AF65-F5344CB8AC3E}">
        <p14:creationId xmlns:p14="http://schemas.microsoft.com/office/powerpoint/2010/main" val="620403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childTnLst>
                          </p:cTn>
                        </p:par>
                        <p:par>
                          <p:cTn id="38" fill="hold">
                            <p:stCondLst>
                              <p:cond delay="175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25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25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5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5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50"/>
                                        <p:tgtEl>
                                          <p:spTgt spid="16"/>
                                        </p:tgtEl>
                                      </p:cBhvr>
                                    </p:animEffect>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25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childTnLst>
                                </p:cTn>
                              </p:par>
                            </p:childTnLst>
                          </p:cTn>
                        </p:par>
                        <p:par>
                          <p:cTn id="68" fill="hold">
                            <p:stCondLst>
                              <p:cond delay="2500"/>
                            </p:stCondLst>
                            <p:childTnLst>
                              <p:par>
                                <p:cTn id="69" presetID="10" presetClass="entr" presetSubtype="0" fill="hold"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250"/>
                                        <p:tgtEl>
                                          <p:spTgt spid="1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25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250"/>
                                        <p:tgtEl>
                                          <p:spTgt spid="18"/>
                                        </p:tgtEl>
                                      </p:cBhvr>
                                    </p:animEffect>
                                  </p:childTnLst>
                                </p:cTn>
                              </p:par>
                            </p:childTnLst>
                          </p:cTn>
                        </p:par>
                        <p:par>
                          <p:cTn id="78" fill="hold">
                            <p:stCondLst>
                              <p:cond delay="2750"/>
                            </p:stCondLst>
                            <p:childTnLst>
                              <p:par>
                                <p:cTn id="79" presetID="26" presetClass="emph" presetSubtype="0" fill="hold" nodeType="afterEffect">
                                  <p:stCondLst>
                                    <p:cond delay="0"/>
                                  </p:stCondLst>
                                  <p:childTnLst>
                                    <p:animEffect transition="out" filter="fade">
                                      <p:cBhvr>
                                        <p:cTn id="80" dur="500" tmFilter="0, 0; .2, .5; .8, .5; 1, 0"/>
                                        <p:tgtEl>
                                          <p:spTgt spid="12"/>
                                        </p:tgtEl>
                                      </p:cBhvr>
                                    </p:animEffect>
                                    <p:animScale>
                                      <p:cBhvr>
                                        <p:cTn id="81" dur="250" autoRev="1" fill="hold"/>
                                        <p:tgtEl>
                                          <p:spTgt spid="12"/>
                                        </p:tgtEl>
                                      </p:cBhvr>
                                      <p:by x="105000" y="105000"/>
                                    </p:animScale>
                                  </p:childTnLst>
                                </p:cTn>
                              </p:par>
                              <p:par>
                                <p:cTn id="82" presetID="26" presetClass="emph" presetSubtype="0" fill="hold" grpId="1" nodeType="withEffect">
                                  <p:stCondLst>
                                    <p:cond delay="0"/>
                                  </p:stCondLst>
                                  <p:childTnLst>
                                    <p:animEffect transition="out" filter="fade">
                                      <p:cBhvr>
                                        <p:cTn id="83" dur="500" tmFilter="0, 0; .2, .5; .8, .5; 1, 0"/>
                                        <p:tgtEl>
                                          <p:spTgt spid="22"/>
                                        </p:tgtEl>
                                      </p:cBhvr>
                                    </p:animEffect>
                                    <p:animScale>
                                      <p:cBhvr>
                                        <p:cTn id="84" dur="250" autoRev="1" fill="hold"/>
                                        <p:tgtEl>
                                          <p:spTgt spid="22"/>
                                        </p:tgtEl>
                                      </p:cBhvr>
                                      <p:by x="105000" y="105000"/>
                                    </p:animScale>
                                  </p:childTnLst>
                                </p:cTn>
                              </p:par>
                              <p:par>
                                <p:cTn id="85" presetID="26" presetClass="emph" presetSubtype="0" fill="hold" grpId="1" nodeType="withEffect">
                                  <p:stCondLst>
                                    <p:cond delay="0"/>
                                  </p:stCondLst>
                                  <p:childTnLst>
                                    <p:animEffect transition="out" filter="fade">
                                      <p:cBhvr>
                                        <p:cTn id="86" dur="500" tmFilter="0, 0; .2, .5; .8, .5; 1, 0"/>
                                        <p:tgtEl>
                                          <p:spTgt spid="17"/>
                                        </p:tgtEl>
                                      </p:cBhvr>
                                    </p:animEffect>
                                    <p:animScale>
                                      <p:cBhvr>
                                        <p:cTn id="8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P spid="17" grpId="0"/>
      <p:bldP spid="17" grpId="1"/>
      <p:bldP spid="18" grpId="0"/>
      <p:bldP spid="19" grpId="0"/>
      <p:bldP spid="20" grpId="0"/>
      <p:bldP spid="21" grpId="0"/>
      <p:bldP spid="22" grpId="0"/>
      <p:bldP spid="22" grpId="1"/>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27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28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grpSp>
        <p:nvGrpSpPr>
          <p:cNvPr id="18" name="Group 17">
            <a:extLst>
              <a:ext uri="{FF2B5EF4-FFF2-40B4-BE49-F238E27FC236}">
                <a16:creationId xmlns:a16="http://schemas.microsoft.com/office/drawing/2014/main" id="{721AEF8D-5D7C-45CE-AADA-815A97651ECD}"/>
              </a:ext>
            </a:extLst>
          </p:cNvPr>
          <p:cNvGrpSpPr/>
          <p:nvPr/>
        </p:nvGrpSpPr>
        <p:grpSpPr>
          <a:xfrm>
            <a:off x="7278295" y="-2369180"/>
            <a:ext cx="3731410" cy="4068373"/>
            <a:chOff x="7278295" y="-2369180"/>
            <a:chExt cx="3731410" cy="4068373"/>
          </a:xfrm>
        </p:grpSpPr>
        <p:grpSp>
          <p:nvGrpSpPr>
            <p:cNvPr id="4" name="Group 4"/>
            <p:cNvGrpSpPr/>
            <p:nvPr/>
          </p:nvGrpSpPr>
          <p:grpSpPr>
            <a:xfrm>
              <a:off x="7278295" y="-2369180"/>
              <a:ext cx="3731410" cy="373141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8807036" y="1025266"/>
              <a:ext cx="673927" cy="673927"/>
            </a:xfrm>
            <a:custGeom>
              <a:avLst/>
              <a:gdLst/>
              <a:ahLst/>
              <a:cxnLst/>
              <a:rect l="l" t="t" r="r" b="b"/>
              <a:pathLst>
                <a:path w="673927" h="673927">
                  <a:moveTo>
                    <a:pt x="0" y="0"/>
                  </a:moveTo>
                  <a:lnTo>
                    <a:pt x="673928" y="0"/>
                  </a:lnTo>
                  <a:lnTo>
                    <a:pt x="673928" y="673928"/>
                  </a:lnTo>
                  <a:lnTo>
                    <a:pt x="0" y="67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9" name="Group 18">
            <a:extLst>
              <a:ext uri="{FF2B5EF4-FFF2-40B4-BE49-F238E27FC236}">
                <a16:creationId xmlns:a16="http://schemas.microsoft.com/office/drawing/2014/main" id="{E0D868E0-EC39-4091-9526-87272103B3BE}"/>
              </a:ext>
            </a:extLst>
          </p:cNvPr>
          <p:cNvGrpSpPr/>
          <p:nvPr/>
        </p:nvGrpSpPr>
        <p:grpSpPr>
          <a:xfrm>
            <a:off x="7278295" y="8584373"/>
            <a:ext cx="3731410" cy="4068218"/>
            <a:chOff x="7278295" y="8584373"/>
            <a:chExt cx="3731410" cy="4068218"/>
          </a:xfrm>
        </p:grpSpPr>
        <p:grpSp>
          <p:nvGrpSpPr>
            <p:cNvPr id="7" name="Group 7"/>
            <p:cNvGrpSpPr/>
            <p:nvPr/>
          </p:nvGrpSpPr>
          <p:grpSpPr>
            <a:xfrm>
              <a:off x="7278295" y="8921181"/>
              <a:ext cx="3731410" cy="373141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1" name="Freeform 11"/>
            <p:cNvSpPr/>
            <p:nvPr/>
          </p:nvSpPr>
          <p:spPr>
            <a:xfrm>
              <a:off x="8807036" y="8584373"/>
              <a:ext cx="673927" cy="673927"/>
            </a:xfrm>
            <a:custGeom>
              <a:avLst/>
              <a:gdLst/>
              <a:ahLst/>
              <a:cxnLst/>
              <a:rect l="l" t="t" r="r" b="b"/>
              <a:pathLst>
                <a:path w="673927" h="673927">
                  <a:moveTo>
                    <a:pt x="0" y="0"/>
                  </a:moveTo>
                  <a:lnTo>
                    <a:pt x="673928" y="0"/>
                  </a:lnTo>
                  <a:lnTo>
                    <a:pt x="673928" y="673927"/>
                  </a:lnTo>
                  <a:lnTo>
                    <a:pt x="0" y="673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Freeform 12"/>
          <p:cNvSpPr/>
          <p:nvPr/>
        </p:nvSpPr>
        <p:spPr>
          <a:xfrm>
            <a:off x="14284154" y="1891120"/>
            <a:ext cx="5495086" cy="5628770"/>
          </a:xfrm>
          <a:custGeom>
            <a:avLst/>
            <a:gdLst/>
            <a:ahLst/>
            <a:cxnLst/>
            <a:rect l="l" t="t" r="r" b="b"/>
            <a:pathLst>
              <a:path w="5495086" h="5628770">
                <a:moveTo>
                  <a:pt x="0" y="0"/>
                </a:moveTo>
                <a:lnTo>
                  <a:pt x="5495086" y="0"/>
                </a:lnTo>
                <a:lnTo>
                  <a:pt x="5495086" y="5628770"/>
                </a:lnTo>
                <a:lnTo>
                  <a:pt x="0" y="5628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1491240" y="1891120"/>
            <a:ext cx="5495086" cy="5628770"/>
          </a:xfrm>
          <a:custGeom>
            <a:avLst/>
            <a:gdLst/>
            <a:ahLst/>
            <a:cxnLst/>
            <a:rect l="l" t="t" r="r" b="b"/>
            <a:pathLst>
              <a:path w="5495086" h="5628770">
                <a:moveTo>
                  <a:pt x="5495086" y="0"/>
                </a:moveTo>
                <a:lnTo>
                  <a:pt x="0" y="0"/>
                </a:lnTo>
                <a:lnTo>
                  <a:pt x="0" y="5628770"/>
                </a:lnTo>
                <a:lnTo>
                  <a:pt x="5495086" y="5628770"/>
                </a:lnTo>
                <a:lnTo>
                  <a:pt x="549508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6672936" y="3809732"/>
            <a:ext cx="7041901" cy="3150863"/>
          </a:xfrm>
          <a:prstGeom prst="rect">
            <a:avLst/>
          </a:prstGeom>
        </p:spPr>
        <p:txBody>
          <a:bodyPr lIns="0" tIns="0" rIns="0" bIns="0" rtlCol="0" anchor="t">
            <a:spAutoFit/>
          </a:bodyPr>
          <a:lstStyle/>
          <a:p>
            <a:pPr>
              <a:lnSpc>
                <a:spcPts val="12599"/>
              </a:lnSpc>
            </a:pPr>
            <a:r>
              <a:rPr lang="en-US" sz="9000" b="1" spc="783" dirty="0">
                <a:solidFill>
                  <a:srgbClr val="FFFFFF"/>
                </a:solidFill>
                <a:latin typeface="Dancing Script Bold"/>
                <a:ea typeface="Dancing Script Bold"/>
                <a:cs typeface="Dancing Script Bold"/>
                <a:sym typeface="Dancing Script Bold"/>
              </a:rPr>
              <a:t>Neural style transfer</a:t>
            </a:r>
          </a:p>
        </p:txBody>
      </p:sp>
      <p:grpSp>
        <p:nvGrpSpPr>
          <p:cNvPr id="20" name="Group 19">
            <a:extLst>
              <a:ext uri="{FF2B5EF4-FFF2-40B4-BE49-F238E27FC236}">
                <a16:creationId xmlns:a16="http://schemas.microsoft.com/office/drawing/2014/main" id="{38A59156-F0DA-4757-A365-B5B1E0742AD8}"/>
              </a:ext>
            </a:extLst>
          </p:cNvPr>
          <p:cNvGrpSpPr/>
          <p:nvPr/>
        </p:nvGrpSpPr>
        <p:grpSpPr>
          <a:xfrm>
            <a:off x="4448755" y="4428624"/>
            <a:ext cx="2224765" cy="1763126"/>
            <a:chOff x="4448755" y="4428624"/>
            <a:chExt cx="2224765" cy="1763126"/>
          </a:xfrm>
        </p:grpSpPr>
        <p:sp>
          <p:nvSpPr>
            <p:cNvPr id="14" name="Freeform 14"/>
            <p:cNvSpPr/>
            <p:nvPr/>
          </p:nvSpPr>
          <p:spPr>
            <a:xfrm>
              <a:off x="4448755" y="4428624"/>
              <a:ext cx="2224765" cy="1763126"/>
            </a:xfrm>
            <a:custGeom>
              <a:avLst/>
              <a:gdLst/>
              <a:ahLst/>
              <a:cxnLst/>
              <a:rect l="l" t="t" r="r" b="b"/>
              <a:pathLst>
                <a:path w="2224765" h="1763126">
                  <a:moveTo>
                    <a:pt x="0" y="0"/>
                  </a:moveTo>
                  <a:lnTo>
                    <a:pt x="2224765" y="0"/>
                  </a:lnTo>
                  <a:lnTo>
                    <a:pt x="2224765" y="1763127"/>
                  </a:lnTo>
                  <a:lnTo>
                    <a:pt x="0" y="1763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4728041" y="4617646"/>
              <a:ext cx="1665609" cy="1535036"/>
            </a:xfrm>
            <a:prstGeom prst="rect">
              <a:avLst/>
            </a:prstGeom>
          </p:spPr>
          <p:txBody>
            <a:bodyPr wrap="square" lIns="0" tIns="0" rIns="0" bIns="0" rtlCol="0" anchor="t">
              <a:spAutoFit/>
            </a:bodyPr>
            <a:lstStyle/>
            <a:p>
              <a:pPr algn="ctr">
                <a:lnSpc>
                  <a:spcPts val="12599"/>
                </a:lnSpc>
              </a:pPr>
              <a:r>
                <a:rPr lang="en-US" sz="9000" b="1" spc="783" dirty="0">
                  <a:solidFill>
                    <a:srgbClr val="22171D"/>
                  </a:solidFill>
                  <a:latin typeface="Dancing Script Bold"/>
                  <a:ea typeface="Dancing Script Bold"/>
                  <a:cs typeface="Dancing Script Bold"/>
                  <a:sym typeface="Dancing Script Bold"/>
                </a:rPr>
                <a:t>04</a:t>
              </a:r>
            </a:p>
          </p:txBody>
        </p:sp>
      </p:grpSp>
    </p:spTree>
    <p:extLst>
      <p:ext uri="{BB962C8B-B14F-4D97-AF65-F5344CB8AC3E}">
        <p14:creationId xmlns:p14="http://schemas.microsoft.com/office/powerpoint/2010/main" val="1155714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ppt_x"/>
                                          </p:val>
                                        </p:tav>
                                        <p:tav tm="100000">
                                          <p:val>
                                            <p:strVal val="#ppt_x"/>
                                          </p:val>
                                        </p:tav>
                                      </p:tavLst>
                                    </p:anim>
                                    <p:anim calcmode="lin" valueType="num">
                                      <p:cBhvr additive="base">
                                        <p:cTn id="12" dur="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ppt_x"/>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250" fill="hold"/>
                                        <p:tgtEl>
                                          <p:spTgt spid="12"/>
                                        </p:tgtEl>
                                        <p:attrNameLst>
                                          <p:attrName>ppt_x</p:attrName>
                                        </p:attrNameLst>
                                      </p:cBhvr>
                                      <p:tavLst>
                                        <p:tav tm="0">
                                          <p:val>
                                            <p:strVal val="#ppt_x"/>
                                          </p:val>
                                        </p:tav>
                                        <p:tav tm="100000">
                                          <p:val>
                                            <p:strVal val="#ppt_x"/>
                                          </p:val>
                                        </p:tav>
                                      </p:tavLst>
                                    </p:anim>
                                    <p:anim calcmode="lin" valueType="num">
                                      <p:cBhvr additive="base">
                                        <p:cTn id="20" dur="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250" fill="hold"/>
                                        <p:tgtEl>
                                          <p:spTgt spid="13"/>
                                        </p:tgtEl>
                                        <p:attrNameLst>
                                          <p:attrName>ppt_x</p:attrName>
                                        </p:attrNameLst>
                                      </p:cBhvr>
                                      <p:tavLst>
                                        <p:tav tm="0">
                                          <p:val>
                                            <p:strVal val="#ppt_x"/>
                                          </p:val>
                                        </p:tav>
                                        <p:tav tm="100000">
                                          <p:val>
                                            <p:strVal val="#ppt_x"/>
                                          </p:val>
                                        </p:tav>
                                      </p:tavLst>
                                    </p:anim>
                                    <p:anim calcmode="lin" valueType="num">
                                      <p:cBhvr additive="base">
                                        <p:cTn id="24" dur="2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250" fill="hold"/>
                                        <p:tgtEl>
                                          <p:spTgt spid="19"/>
                                        </p:tgtEl>
                                        <p:attrNameLst>
                                          <p:attrName>ppt_x</p:attrName>
                                        </p:attrNameLst>
                                      </p:cBhvr>
                                      <p:tavLst>
                                        <p:tav tm="0">
                                          <p:val>
                                            <p:strVal val="#ppt_x"/>
                                          </p:val>
                                        </p:tav>
                                        <p:tav tm="100000">
                                          <p:val>
                                            <p:strVal val="#ppt_x"/>
                                          </p:val>
                                        </p:tav>
                                      </p:tavLst>
                                    </p:anim>
                                    <p:anim calcmode="lin" valueType="num">
                                      <p:cBhvr additive="base">
                                        <p:cTn id="28" dur="25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250" fill="hold"/>
                                        <p:tgtEl>
                                          <p:spTgt spid="20"/>
                                        </p:tgtEl>
                                        <p:attrNameLst>
                                          <p:attrName>ppt_x</p:attrName>
                                        </p:attrNameLst>
                                      </p:cBhvr>
                                      <p:tavLst>
                                        <p:tav tm="0">
                                          <p:val>
                                            <p:strVal val="#ppt_x"/>
                                          </p:val>
                                        </p:tav>
                                        <p:tav tm="100000">
                                          <p:val>
                                            <p:strVal val="#ppt_x"/>
                                          </p:val>
                                        </p:tav>
                                      </p:tavLst>
                                    </p:anim>
                                    <p:anim calcmode="lin" valueType="num">
                                      <p:cBhvr additive="base">
                                        <p:cTn id="32" dur="25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250" fill="hold"/>
                                        <p:tgtEl>
                                          <p:spTgt spid="16"/>
                                        </p:tgtEl>
                                        <p:attrNameLst>
                                          <p:attrName>ppt_x</p:attrName>
                                        </p:attrNameLst>
                                      </p:cBhvr>
                                      <p:tavLst>
                                        <p:tav tm="0">
                                          <p:val>
                                            <p:strVal val="#ppt_x"/>
                                          </p:val>
                                        </p:tav>
                                        <p:tav tm="100000">
                                          <p:val>
                                            <p:strVal val="#ppt_x"/>
                                          </p:val>
                                        </p:tav>
                                      </p:tavLst>
                                    </p:anim>
                                    <p:anim calcmode="lin" valueType="num">
                                      <p:cBhvr additive="base">
                                        <p:cTn id="36"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2835737" y="-800100"/>
            <a:ext cx="11887200" cy="11887200"/>
          </a:xfrm>
          <a:custGeom>
            <a:avLst/>
            <a:gdLst/>
            <a:ahLst/>
            <a:cxnLst/>
            <a:rect l="l" t="t" r="r" b="b"/>
            <a:pathLst>
              <a:path w="11887200" h="11887200">
                <a:moveTo>
                  <a:pt x="0" y="0"/>
                </a:moveTo>
                <a:lnTo>
                  <a:pt x="11887200" y="0"/>
                </a:lnTo>
                <a:lnTo>
                  <a:pt x="11887200" y="11887200"/>
                </a:lnTo>
                <a:lnTo>
                  <a:pt x="0" y="1188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86130" y="-1781747"/>
            <a:ext cx="8953500" cy="89535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171D"/>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266825"/>
            <a:ext cx="5919570" cy="1113281"/>
          </a:xfrm>
          <a:prstGeom prst="rect">
            <a:avLst/>
          </a:prstGeom>
        </p:spPr>
        <p:txBody>
          <a:bodyPr lIns="0" tIns="0" rIns="0" bIns="0" rtlCol="0" anchor="t">
            <a:spAutoFit/>
          </a:bodyPr>
          <a:lstStyle/>
          <a:p>
            <a:pPr algn="l">
              <a:lnSpc>
                <a:spcPts val="8158"/>
              </a:lnSpc>
            </a:pPr>
            <a:r>
              <a:rPr lang="en-US" sz="8868">
                <a:solidFill>
                  <a:srgbClr val="F0A6C5"/>
                </a:solidFill>
                <a:latin typeface="Hammersmith One"/>
                <a:ea typeface="Hammersmith One"/>
                <a:cs typeface="Hammersmith One"/>
                <a:sym typeface="Hammersmith One"/>
              </a:rPr>
              <a:t>Contents</a:t>
            </a:r>
          </a:p>
        </p:txBody>
      </p:sp>
      <p:sp>
        <p:nvSpPr>
          <p:cNvPr id="7" name="Freeform 7"/>
          <p:cNvSpPr/>
          <p:nvPr/>
        </p:nvSpPr>
        <p:spPr>
          <a:xfrm>
            <a:off x="13584076" y="5589829"/>
            <a:ext cx="5805022" cy="5530603"/>
          </a:xfrm>
          <a:custGeom>
            <a:avLst/>
            <a:gdLst/>
            <a:ahLst/>
            <a:cxnLst/>
            <a:rect l="l" t="t" r="r" b="b"/>
            <a:pathLst>
              <a:path w="5805022" h="5530603">
                <a:moveTo>
                  <a:pt x="0" y="0"/>
                </a:moveTo>
                <a:lnTo>
                  <a:pt x="5805022" y="0"/>
                </a:lnTo>
                <a:lnTo>
                  <a:pt x="5805022" y="5530603"/>
                </a:lnTo>
                <a:lnTo>
                  <a:pt x="0" y="5530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95552" y="1767893"/>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295552" y="3060544"/>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295552" y="4353195"/>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7295552" y="5790930"/>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7295552" y="7226456"/>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8926657" y="2036393"/>
            <a:ext cx="4394301"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INTRODUCTION</a:t>
            </a:r>
          </a:p>
        </p:txBody>
      </p:sp>
      <p:sp>
        <p:nvSpPr>
          <p:cNvPr id="15" name="TextBox 15"/>
          <p:cNvSpPr txBox="1"/>
          <p:nvPr/>
        </p:nvSpPr>
        <p:spPr>
          <a:xfrm>
            <a:off x="8926657" y="3373825"/>
            <a:ext cx="4394301" cy="679450"/>
          </a:xfrm>
          <a:prstGeom prst="rect">
            <a:avLst/>
          </a:prstGeom>
        </p:spPr>
        <p:txBody>
          <a:bodyPr lIns="0" tIns="0" rIns="0" bIns="0" rtlCol="0" anchor="t">
            <a:spAutoFit/>
          </a:bodyPr>
          <a:lstStyle/>
          <a:p>
            <a:pPr algn="l">
              <a:lnSpc>
                <a:spcPts val="5599"/>
              </a:lnSpc>
            </a:pPr>
            <a:r>
              <a:rPr lang="en-US" sz="3999" b="1" spc="347" dirty="0">
                <a:solidFill>
                  <a:srgbClr val="22171D"/>
                </a:solidFill>
                <a:latin typeface="Dancing Script Bold"/>
                <a:ea typeface="Dancing Script Bold"/>
                <a:cs typeface="Dancing Script Bold"/>
                <a:sym typeface="Dancing Script Bold"/>
              </a:rPr>
              <a:t>CONTENT LOSS</a:t>
            </a:r>
          </a:p>
        </p:txBody>
      </p:sp>
      <p:sp>
        <p:nvSpPr>
          <p:cNvPr id="16" name="TextBox 16"/>
          <p:cNvSpPr txBox="1"/>
          <p:nvPr/>
        </p:nvSpPr>
        <p:spPr>
          <a:xfrm>
            <a:off x="8926657" y="4621695"/>
            <a:ext cx="7559930"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STYLE LOSS-GRAM MATRIX</a:t>
            </a:r>
          </a:p>
        </p:txBody>
      </p:sp>
      <p:sp>
        <p:nvSpPr>
          <p:cNvPr id="17" name="TextBox 17"/>
          <p:cNvSpPr txBox="1"/>
          <p:nvPr/>
        </p:nvSpPr>
        <p:spPr>
          <a:xfrm>
            <a:off x="8926657" y="5751787"/>
            <a:ext cx="7262534" cy="138430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NEURAL STYLE </a:t>
            </a:r>
          </a:p>
          <a:p>
            <a:pPr algn="l">
              <a:lnSpc>
                <a:spcPts val="5599"/>
              </a:lnSpc>
            </a:pPr>
            <a:r>
              <a:rPr lang="en-US" sz="3999" b="1" spc="347">
                <a:solidFill>
                  <a:srgbClr val="22171D"/>
                </a:solidFill>
                <a:latin typeface="Dancing Script Bold"/>
                <a:ea typeface="Dancing Script Bold"/>
                <a:cs typeface="Dancing Script Bold"/>
                <a:sym typeface="Dancing Script Bold"/>
              </a:rPr>
              <a:t>TRANSFER</a:t>
            </a:r>
          </a:p>
        </p:txBody>
      </p:sp>
      <p:sp>
        <p:nvSpPr>
          <p:cNvPr id="18" name="TextBox 18"/>
          <p:cNvSpPr txBox="1"/>
          <p:nvPr/>
        </p:nvSpPr>
        <p:spPr>
          <a:xfrm>
            <a:off x="8926657" y="7539738"/>
            <a:ext cx="3751699"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CONCLUSION</a:t>
            </a:r>
          </a:p>
        </p:txBody>
      </p:sp>
      <p:sp>
        <p:nvSpPr>
          <p:cNvPr id="19" name="TextBox 19"/>
          <p:cNvSpPr txBox="1"/>
          <p:nvPr/>
        </p:nvSpPr>
        <p:spPr>
          <a:xfrm>
            <a:off x="7535218" y="2081174"/>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01</a:t>
            </a:r>
          </a:p>
        </p:txBody>
      </p:sp>
      <p:sp>
        <p:nvSpPr>
          <p:cNvPr id="20" name="TextBox 20"/>
          <p:cNvSpPr txBox="1"/>
          <p:nvPr/>
        </p:nvSpPr>
        <p:spPr>
          <a:xfrm>
            <a:off x="7535218" y="3373825"/>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02</a:t>
            </a:r>
          </a:p>
        </p:txBody>
      </p:sp>
      <p:sp>
        <p:nvSpPr>
          <p:cNvPr id="21" name="TextBox 21"/>
          <p:cNvSpPr txBox="1"/>
          <p:nvPr/>
        </p:nvSpPr>
        <p:spPr>
          <a:xfrm>
            <a:off x="7535218" y="4666476"/>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03</a:t>
            </a:r>
          </a:p>
        </p:txBody>
      </p:sp>
      <p:sp>
        <p:nvSpPr>
          <p:cNvPr id="22" name="TextBox 22"/>
          <p:cNvSpPr txBox="1"/>
          <p:nvPr/>
        </p:nvSpPr>
        <p:spPr>
          <a:xfrm>
            <a:off x="7535218" y="6104212"/>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04</a:t>
            </a:r>
          </a:p>
        </p:txBody>
      </p:sp>
      <p:sp>
        <p:nvSpPr>
          <p:cNvPr id="23" name="TextBox 23"/>
          <p:cNvSpPr txBox="1"/>
          <p:nvPr/>
        </p:nvSpPr>
        <p:spPr>
          <a:xfrm>
            <a:off x="7535218" y="7539738"/>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05</a:t>
            </a:r>
          </a:p>
        </p:txBody>
      </p:sp>
      <p:sp>
        <p:nvSpPr>
          <p:cNvPr id="24" name="AutoShape 24"/>
          <p:cNvSpPr/>
          <p:nvPr/>
        </p:nvSpPr>
        <p:spPr>
          <a:xfrm rot="-18238">
            <a:off x="1028735" y="2365818"/>
            <a:ext cx="5386173" cy="0"/>
          </a:xfrm>
          <a:prstGeom prst="line">
            <a:avLst/>
          </a:prstGeom>
          <a:ln w="57150" cap="flat">
            <a:solidFill>
              <a:srgbClr val="F0A6C5"/>
            </a:solidFill>
            <a:prstDash val="solid"/>
            <a:headEnd type="none" w="sm" len="sm"/>
            <a:tailEnd type="none" w="sm" len="sm"/>
          </a:ln>
        </p:spPr>
      </p:sp>
    </p:spTree>
    <p:extLst>
      <p:ext uri="{BB962C8B-B14F-4D97-AF65-F5344CB8AC3E}">
        <p14:creationId xmlns:p14="http://schemas.microsoft.com/office/powerpoint/2010/main" val="657289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childTnLst>
                          </p:cTn>
                        </p:par>
                        <p:par>
                          <p:cTn id="38" fill="hold">
                            <p:stCondLst>
                              <p:cond delay="175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25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25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5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5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50"/>
                                        <p:tgtEl>
                                          <p:spTgt spid="16"/>
                                        </p:tgtEl>
                                      </p:cBhvr>
                                    </p:animEffect>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25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childTnLst>
                                </p:cTn>
                              </p:par>
                            </p:childTnLst>
                          </p:cTn>
                        </p:par>
                        <p:par>
                          <p:cTn id="68" fill="hold">
                            <p:stCondLst>
                              <p:cond delay="2500"/>
                            </p:stCondLst>
                            <p:childTnLst>
                              <p:par>
                                <p:cTn id="69" presetID="10" presetClass="entr" presetSubtype="0" fill="hold"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250"/>
                                        <p:tgtEl>
                                          <p:spTgt spid="1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25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250"/>
                                        <p:tgtEl>
                                          <p:spTgt spid="18"/>
                                        </p:tgtEl>
                                      </p:cBhvr>
                                    </p:animEffect>
                                  </p:childTnLst>
                                </p:cTn>
                              </p:par>
                            </p:childTnLst>
                          </p:cTn>
                        </p:par>
                        <p:par>
                          <p:cTn id="78" fill="hold">
                            <p:stCondLst>
                              <p:cond delay="2750"/>
                            </p:stCondLst>
                            <p:childTnLst>
                              <p:par>
                                <p:cTn id="79" presetID="26" presetClass="emph" presetSubtype="0" fill="hold" nodeType="afterEffect">
                                  <p:stCondLst>
                                    <p:cond delay="0"/>
                                  </p:stCondLst>
                                  <p:childTnLst>
                                    <p:animEffect transition="out" filter="fade">
                                      <p:cBhvr>
                                        <p:cTn id="80" dur="500" tmFilter="0, 0; .2, .5; .8, .5; 1, 0"/>
                                        <p:tgtEl>
                                          <p:spTgt spid="9"/>
                                        </p:tgtEl>
                                      </p:cBhvr>
                                    </p:animEffect>
                                    <p:animScale>
                                      <p:cBhvr>
                                        <p:cTn id="81" dur="250" autoRev="1" fill="hold"/>
                                        <p:tgtEl>
                                          <p:spTgt spid="9"/>
                                        </p:tgtEl>
                                      </p:cBhvr>
                                      <p:by x="105000" y="105000"/>
                                    </p:animScale>
                                  </p:childTnLst>
                                </p:cTn>
                              </p:par>
                              <p:par>
                                <p:cTn id="82" presetID="26" presetClass="emph" presetSubtype="0" fill="hold" grpId="1" nodeType="withEffect">
                                  <p:stCondLst>
                                    <p:cond delay="0"/>
                                  </p:stCondLst>
                                  <p:childTnLst>
                                    <p:animEffect transition="out" filter="fade">
                                      <p:cBhvr>
                                        <p:cTn id="83" dur="500" tmFilter="0, 0; .2, .5; .8, .5; 1, 0"/>
                                        <p:tgtEl>
                                          <p:spTgt spid="19"/>
                                        </p:tgtEl>
                                      </p:cBhvr>
                                    </p:animEffect>
                                    <p:animScale>
                                      <p:cBhvr>
                                        <p:cTn id="84" dur="250" autoRev="1" fill="hold"/>
                                        <p:tgtEl>
                                          <p:spTgt spid="19"/>
                                        </p:tgtEl>
                                      </p:cBhvr>
                                      <p:by x="105000" y="105000"/>
                                    </p:animScale>
                                  </p:childTnLst>
                                </p:cTn>
                              </p:par>
                              <p:par>
                                <p:cTn id="85" presetID="26" presetClass="emph" presetSubtype="0" fill="hold" grpId="1" nodeType="withEffect">
                                  <p:stCondLst>
                                    <p:cond delay="0"/>
                                  </p:stCondLst>
                                  <p:childTnLst>
                                    <p:animEffect transition="out" filter="fade">
                                      <p:cBhvr>
                                        <p:cTn id="86" dur="500" tmFilter="0, 0; .2, .5; .8, .5; 1, 0"/>
                                        <p:tgtEl>
                                          <p:spTgt spid="14"/>
                                        </p:tgtEl>
                                      </p:cBhvr>
                                    </p:animEffect>
                                    <p:animScale>
                                      <p:cBhvr>
                                        <p:cTn id="8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4" grpId="1"/>
      <p:bldP spid="15" grpId="0"/>
      <p:bldP spid="16" grpId="0"/>
      <p:bldP spid="17" grpId="0"/>
      <p:bldP spid="18" grpId="0"/>
      <p:bldP spid="19" grpId="0"/>
      <p:bldP spid="19" grpId="1"/>
      <p:bldP spid="20" grpId="0"/>
      <p:bldP spid="21"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00" y="-145732"/>
            <a:ext cx="3252987" cy="2577993"/>
          </a:xfrm>
          <a:custGeom>
            <a:avLst/>
            <a:gdLst/>
            <a:ahLst/>
            <a:cxnLst/>
            <a:rect l="l" t="t" r="r" b="b"/>
            <a:pathLst>
              <a:path w="3252987" h="2577993">
                <a:moveTo>
                  <a:pt x="0" y="0"/>
                </a:moveTo>
                <a:lnTo>
                  <a:pt x="3252987" y="0"/>
                </a:lnTo>
                <a:lnTo>
                  <a:pt x="3252987" y="2577993"/>
                </a:lnTo>
                <a:lnTo>
                  <a:pt x="0" y="25779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01777" y="488154"/>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04</a:t>
            </a:r>
          </a:p>
        </p:txBody>
      </p:sp>
      <p:sp>
        <p:nvSpPr>
          <p:cNvPr id="5" name="Freeform 5"/>
          <p:cNvSpPr/>
          <p:nvPr/>
        </p:nvSpPr>
        <p:spPr>
          <a:xfrm flipH="1">
            <a:off x="11258643" y="3908566"/>
            <a:ext cx="7381032" cy="7381032"/>
          </a:xfrm>
          <a:custGeom>
            <a:avLst/>
            <a:gdLst/>
            <a:ahLst/>
            <a:cxnLst/>
            <a:rect l="l" t="t" r="r" b="b"/>
            <a:pathLst>
              <a:path w="7381032" h="7381032">
                <a:moveTo>
                  <a:pt x="7381032" y="0"/>
                </a:moveTo>
                <a:lnTo>
                  <a:pt x="0" y="0"/>
                </a:lnTo>
                <a:lnTo>
                  <a:pt x="0" y="7381032"/>
                </a:lnTo>
                <a:lnTo>
                  <a:pt x="7381032" y="7381032"/>
                </a:lnTo>
                <a:lnTo>
                  <a:pt x="73810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2698810" y="1811648"/>
            <a:ext cx="12080248" cy="19050"/>
          </a:xfrm>
          <a:prstGeom prst="line">
            <a:avLst/>
          </a:prstGeom>
          <a:ln w="38100" cap="flat">
            <a:solidFill>
              <a:srgbClr val="000000"/>
            </a:solidFill>
            <a:prstDash val="solid"/>
            <a:headEnd type="none" w="sm" len="sm"/>
            <a:tailEnd type="none" w="sm" len="sm"/>
          </a:ln>
        </p:spPr>
      </p:sp>
      <p:sp>
        <p:nvSpPr>
          <p:cNvPr id="7" name="Freeform 7"/>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928575" y="793979"/>
            <a:ext cx="11190100" cy="1102369"/>
          </a:xfrm>
          <a:prstGeom prst="rect">
            <a:avLst/>
          </a:prstGeom>
        </p:spPr>
        <p:txBody>
          <a:bodyPr lIns="0" tIns="0" rIns="0" bIns="0" rtlCol="0" anchor="t">
            <a:spAutoFit/>
          </a:bodyPr>
          <a:lstStyle/>
          <a:p>
            <a:pPr algn="ctr">
              <a:lnSpc>
                <a:spcPts val="8066"/>
              </a:lnSpc>
            </a:pPr>
            <a:r>
              <a:rPr lang="en-US" sz="8768">
                <a:solidFill>
                  <a:srgbClr val="22171D"/>
                </a:solidFill>
                <a:latin typeface="Hammersmith One"/>
                <a:ea typeface="Hammersmith One"/>
                <a:cs typeface="Hammersmith One"/>
                <a:sym typeface="Hammersmith One"/>
              </a:rPr>
              <a:t>Neural Style Transfer</a:t>
            </a:r>
          </a:p>
        </p:txBody>
      </p:sp>
      <p:sp>
        <p:nvSpPr>
          <p:cNvPr id="9" name="Freeform 9"/>
          <p:cNvSpPr/>
          <p:nvPr/>
        </p:nvSpPr>
        <p:spPr>
          <a:xfrm>
            <a:off x="1867485" y="2432261"/>
            <a:ext cx="14002329" cy="7031745"/>
          </a:xfrm>
          <a:custGeom>
            <a:avLst/>
            <a:gdLst/>
            <a:ahLst/>
            <a:cxnLst/>
            <a:rect l="l" t="t" r="r" b="b"/>
            <a:pathLst>
              <a:path w="14002329" h="7031745">
                <a:moveTo>
                  <a:pt x="0" y="0"/>
                </a:moveTo>
                <a:lnTo>
                  <a:pt x="14002328" y="0"/>
                </a:lnTo>
                <a:lnTo>
                  <a:pt x="14002328" y="7031745"/>
                </a:lnTo>
                <a:lnTo>
                  <a:pt x="0" y="7031745"/>
                </a:lnTo>
                <a:lnTo>
                  <a:pt x="0" y="0"/>
                </a:lnTo>
                <a:close/>
              </a:path>
            </a:pathLst>
          </a:custGeom>
          <a:blipFill>
            <a:blip r:embed="rId8"/>
            <a:stretch>
              <a:fillRect t="-2552"/>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flipH="1">
            <a:off x="11258643" y="3908566"/>
            <a:ext cx="7381032" cy="7381032"/>
          </a:xfrm>
          <a:custGeom>
            <a:avLst/>
            <a:gdLst/>
            <a:ahLst/>
            <a:cxnLst/>
            <a:rect l="l" t="t" r="r" b="b"/>
            <a:pathLst>
              <a:path w="7381032" h="7381032">
                <a:moveTo>
                  <a:pt x="7381032" y="0"/>
                </a:moveTo>
                <a:lnTo>
                  <a:pt x="0" y="0"/>
                </a:lnTo>
                <a:lnTo>
                  <a:pt x="0" y="7381032"/>
                </a:lnTo>
                <a:lnTo>
                  <a:pt x="7381032" y="7381032"/>
                </a:lnTo>
                <a:lnTo>
                  <a:pt x="73810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1675"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802268" y="3938002"/>
            <a:ext cx="3549980" cy="5324971"/>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extLst>
                  <a:ext uri="{BEBA8EAE-BF5A-486C-A8C5-ECC9F3942E4B}">
                    <a14:imgProps xmlns:a14="http://schemas.microsoft.com/office/drawing/2010/main">
                      <a14:imgLayer r:embed="rId5">
                        <a14:imgEffect>
                          <a14:backgroundRemoval t="655" b="33061" l="4901" r="23709">
                            <a14:foregroundMark x1="4503" y1="164" x2="5828" y2="10311"/>
                            <a14:foregroundMark x1="5828" y1="10311" x2="5033" y2="4255"/>
                            <a14:foregroundMark x1="5033" y1="4255" x2="4901" y2="28151"/>
                            <a14:foregroundMark x1="4901" y1="28151" x2="5119" y2="28265"/>
                            <a14:foregroundMark x1="24126" y1="26948" x2="24371" y2="491"/>
                            <a14:foregroundMark x1="24371" y1="491" x2="5828" y2="327"/>
                            <a14:foregroundMark x1="5828" y1="327" x2="10728" y2="655"/>
                            <a14:foregroundMark x1="10728" y1="655" x2="18940" y2="491"/>
                            <a14:foregroundMark x1="18940" y1="491" x2="9139" y2="3273"/>
                            <a14:foregroundMark x1="9139" y1="3273" x2="6887" y2="982"/>
                            <a14:foregroundMark x1="6887" y1="982" x2="6490" y2="4910"/>
                            <a14:foregroundMark x1="6490" y1="4910" x2="8874" y2="8020"/>
                            <a14:foregroundMark x1="8874" y1="8020" x2="13510" y2="5074"/>
                            <a14:foregroundMark x1="13510" y1="5074" x2="20000" y2="16858"/>
                            <a14:foregroundMark x1="20000" y1="16858" x2="19338" y2="24386"/>
                            <a14:foregroundMark x1="19338" y1="24386" x2="18437" y2="26954"/>
                            <a14:foregroundMark x1="16356" y1="27001" x2="12583" y2="20131"/>
                            <a14:foregroundMark x1="12583" y1="20131" x2="14437" y2="17021"/>
                            <a14:foregroundMark x1="14437" y1="17021" x2="13642" y2="19313"/>
                            <a14:foregroundMark x1="5033" y1="982" x2="13510" y2="12602"/>
                            <a14:foregroundMark x1="14040" y1="15548" x2="20795" y2="4910"/>
                            <a14:foregroundMark x1="20795" y1="4910" x2="21325" y2="12766"/>
                            <a14:foregroundMark x1="21325" y1="12766" x2="21325" y2="12766"/>
                            <a14:foregroundMark x1="12450" y1="14075" x2="19338" y2="16858"/>
                            <a14:foregroundMark x1="19338" y1="16858" x2="19470" y2="16858"/>
                            <a14:foregroundMark x1="11921" y1="11457" x2="13642" y2="15057"/>
                            <a14:foregroundMark x1="13642" y1="15057" x2="13907" y2="15385"/>
                            <a14:foregroundMark x1="23179" y1="0" x2="24503" y2="3928"/>
                            <a14:foregroundMark x1="24503" y1="3928" x2="24768" y2="25368"/>
                            <a14:foregroundMark x1="24768" y1="25368" x2="24324" y2="26948"/>
                            <a14:foregroundMark x1="23546" y1="26948" x2="22914" y2="18494"/>
                            <a14:foregroundMark x1="22914" y1="18494" x2="24106" y2="25368"/>
                            <a14:foregroundMark x1="24106" y1="25368" x2="22384" y2="2291"/>
                            <a14:foregroundMark x1="22384" y1="2291" x2="23046" y2="12439"/>
                            <a14:foregroundMark x1="23046" y1="12439" x2="22914" y2="3928"/>
                            <a14:foregroundMark x1="22914" y1="3928" x2="23709" y2="655"/>
                            <a14:foregroundMark x1="23709" y1="655" x2="23709" y2="14730"/>
                            <a14:foregroundMark x1="11788" y1="1637" x2="16026" y2="2619"/>
                            <a14:foregroundMark x1="16026" y1="2619" x2="19205" y2="2455"/>
                            <a14:foregroundMark x1="19205" y1="2455" x2="13113" y2="3110"/>
                            <a14:foregroundMark x1="13113" y1="3110" x2="19205" y2="2128"/>
                            <a14:foregroundMark x1="19205" y1="2128" x2="12583" y2="1800"/>
                            <a14:backgroundMark x1="4503" y1="29460" x2="10596" y2="29460"/>
                            <a14:backgroundMark x1="10596" y1="29460" x2="17881" y2="29296"/>
                            <a14:backgroundMark x1="17881" y1="29296" x2="24503" y2="29296"/>
                            <a14:backgroundMark x1="24503" y1="29296" x2="24371" y2="29296"/>
                          </a14:backgroundRemoval>
                        </a14:imgEffect>
                      </a14:imgLayer>
                    </a14:imgProps>
                  </a:ext>
                </a:extLst>
              </a:blip>
              <a:stretch>
                <a:fillRect l="-23306" r="-380084" b="-171526"/>
              </a:stretch>
            </a:blipFill>
          </p:spPr>
          <p:txBody>
            <a:bodyPr/>
            <a:lstStyle/>
            <a:p>
              <a:endParaRPr lang="en-US" dirty="0"/>
            </a:p>
          </p:txBody>
        </p:sp>
      </p:grpSp>
      <p:grpSp>
        <p:nvGrpSpPr>
          <p:cNvPr id="6" name="Group 6"/>
          <p:cNvGrpSpPr/>
          <p:nvPr/>
        </p:nvGrpSpPr>
        <p:grpSpPr>
          <a:xfrm>
            <a:off x="11935751" y="3938002"/>
            <a:ext cx="3549980" cy="5324971"/>
            <a:chOff x="0" y="0"/>
            <a:chExt cx="6350000" cy="9525000"/>
          </a:xfrm>
        </p:grpSpPr>
        <p:sp>
          <p:nvSpPr>
            <p:cNvPr id="7" name="Freeform 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extLst>
                  <a:ext uri="{BEBA8EAE-BF5A-486C-A8C5-ECC9F3942E4B}">
                    <a14:imgProps xmlns:a14="http://schemas.microsoft.com/office/drawing/2010/main">
                      <a14:imgLayer r:embed="rId5">
                        <a14:imgEffect>
                          <a14:backgroundRemoval t="655" b="32897" l="36689" r="56291">
                            <a14:foregroundMark x1="36689" y1="491" x2="36821" y2="28314"/>
                            <a14:foregroundMark x1="36821" y1="28314" x2="47417" y2="27332"/>
                            <a14:foregroundMark x1="47417" y1="27332" x2="54172" y2="27496"/>
                            <a14:foregroundMark x1="54172" y1="27496" x2="55762" y2="24386"/>
                            <a14:foregroundMark x1="55762" y1="24386" x2="54834" y2="491"/>
                            <a14:foregroundMark x1="54834" y1="491" x2="36689" y2="655"/>
                            <a14:foregroundMark x1="36689" y1="655" x2="42649" y2="14239"/>
                            <a14:foregroundMark x1="42649" y1="14239" x2="50728" y2="11948"/>
                            <a14:foregroundMark x1="50728" y1="11948" x2="53510" y2="17840"/>
                            <a14:foregroundMark x1="53510" y1="17840" x2="53642" y2="24714"/>
                            <a14:foregroundMark x1="53642" y1="24714" x2="53775" y2="13093"/>
                            <a14:foregroundMark x1="53775" y1="13093" x2="51921" y2="4910"/>
                            <a14:foregroundMark x1="51921" y1="4910" x2="48212" y2="3928"/>
                            <a14:foregroundMark x1="48212" y1="3928" x2="42914" y2="11948"/>
                            <a14:foregroundMark x1="42914" y1="11948" x2="41987" y2="19313"/>
                            <a14:foregroundMark x1="41987" y1="19313" x2="40265" y2="24223"/>
                            <a14:foregroundMark x1="40265" y1="24223" x2="45298" y2="19640"/>
                            <a14:foregroundMark x1="45298" y1="19640" x2="46887" y2="21768"/>
                            <a14:foregroundMark x1="45033" y1="1800" x2="50464" y2="1800"/>
                            <a14:foregroundMark x1="55099" y1="327" x2="56689" y2="16039"/>
                            <a14:foregroundMark x1="56689" y1="16039" x2="55364" y2="28151"/>
                            <a14:foregroundMark x1="55364" y1="28151" x2="55497" y2="2128"/>
                            <a14:foregroundMark x1="55894" y1="25532" x2="56291" y2="28642"/>
                          </a14:backgroundRemoval>
                        </a14:imgEffect>
                      </a14:imgLayer>
                    </a14:imgProps>
                  </a:ext>
                </a:extLst>
              </a:blip>
              <a:stretch>
                <a:fillRect l="-184866" r="-221192" b="-172965"/>
              </a:stretch>
            </a:blipFill>
          </p:spPr>
        </p:sp>
      </p:grpSp>
      <p:grpSp>
        <p:nvGrpSpPr>
          <p:cNvPr id="8" name="Group 8"/>
          <p:cNvGrpSpPr/>
          <p:nvPr/>
        </p:nvGrpSpPr>
        <p:grpSpPr>
          <a:xfrm>
            <a:off x="6872605" y="2444115"/>
            <a:ext cx="4542790" cy="6814185"/>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7"/>
              <a:stretch>
                <a:fillRect l="-362029" r="-45792" b="-173916"/>
              </a:stretch>
            </a:blipFill>
          </p:spPr>
        </p:sp>
      </p:grpSp>
      <p:sp>
        <p:nvSpPr>
          <p:cNvPr id="10" name="Freeform 10"/>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flipH="1" flipV="1">
            <a:off x="-1873811" y="-1622037"/>
            <a:ext cx="5805022" cy="5530603"/>
          </a:xfrm>
          <a:custGeom>
            <a:avLst/>
            <a:gdLst/>
            <a:ahLst/>
            <a:cxnLst/>
            <a:rect l="l" t="t" r="r" b="b"/>
            <a:pathLst>
              <a:path w="5805022" h="5530603">
                <a:moveTo>
                  <a:pt x="5805022" y="5530603"/>
                </a:moveTo>
                <a:lnTo>
                  <a:pt x="0" y="5530603"/>
                </a:lnTo>
                <a:lnTo>
                  <a:pt x="0" y="0"/>
                </a:lnTo>
                <a:lnTo>
                  <a:pt x="5805022" y="0"/>
                </a:lnTo>
                <a:lnTo>
                  <a:pt x="5805022" y="5530603"/>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3034030" y="8119111"/>
            <a:ext cx="3086100" cy="1219200"/>
            <a:chOff x="0" y="0"/>
            <a:chExt cx="812800" cy="321106"/>
          </a:xfrm>
        </p:grpSpPr>
        <p:sp>
          <p:nvSpPr>
            <p:cNvPr id="13" name="Freeform 13"/>
            <p:cNvSpPr/>
            <p:nvPr/>
          </p:nvSpPr>
          <p:spPr>
            <a:xfrm>
              <a:off x="0" y="0"/>
              <a:ext cx="812800" cy="321106"/>
            </a:xfrm>
            <a:custGeom>
              <a:avLst/>
              <a:gdLst/>
              <a:ahLst/>
              <a:cxnLst/>
              <a:rect l="l" t="t" r="r" b="b"/>
              <a:pathLst>
                <a:path w="812800" h="321106">
                  <a:moveTo>
                    <a:pt x="127941" y="0"/>
                  </a:moveTo>
                  <a:lnTo>
                    <a:pt x="684859" y="0"/>
                  </a:lnTo>
                  <a:cubicBezTo>
                    <a:pt x="718791" y="0"/>
                    <a:pt x="751333" y="13479"/>
                    <a:pt x="775327" y="37473"/>
                  </a:cubicBezTo>
                  <a:cubicBezTo>
                    <a:pt x="799321" y="61467"/>
                    <a:pt x="812800" y="94009"/>
                    <a:pt x="812800" y="127941"/>
                  </a:cubicBezTo>
                  <a:lnTo>
                    <a:pt x="812800" y="193165"/>
                  </a:lnTo>
                  <a:cubicBezTo>
                    <a:pt x="812800" y="227097"/>
                    <a:pt x="799321" y="259640"/>
                    <a:pt x="775327" y="283633"/>
                  </a:cubicBezTo>
                  <a:cubicBezTo>
                    <a:pt x="751333" y="307627"/>
                    <a:pt x="718791" y="321106"/>
                    <a:pt x="684859" y="321106"/>
                  </a:cubicBezTo>
                  <a:lnTo>
                    <a:pt x="127941" y="321106"/>
                  </a:lnTo>
                  <a:cubicBezTo>
                    <a:pt x="94009" y="321106"/>
                    <a:pt x="61467" y="307627"/>
                    <a:pt x="37473" y="283633"/>
                  </a:cubicBezTo>
                  <a:cubicBezTo>
                    <a:pt x="13479" y="259640"/>
                    <a:pt x="0" y="227097"/>
                    <a:pt x="0" y="193165"/>
                  </a:cubicBezTo>
                  <a:lnTo>
                    <a:pt x="0" y="127941"/>
                  </a:lnTo>
                  <a:cubicBezTo>
                    <a:pt x="0" y="94009"/>
                    <a:pt x="13479" y="61467"/>
                    <a:pt x="37473" y="37473"/>
                  </a:cubicBezTo>
                  <a:cubicBezTo>
                    <a:pt x="61467" y="13479"/>
                    <a:pt x="94009" y="0"/>
                    <a:pt x="127941" y="0"/>
                  </a:cubicBezTo>
                  <a:close/>
                </a:path>
              </a:pathLst>
            </a:custGeom>
            <a:solidFill>
              <a:srgbClr val="22171D"/>
            </a:solidFill>
          </p:spPr>
        </p:sp>
        <p:sp>
          <p:nvSpPr>
            <p:cNvPr id="14" name="TextBox 14"/>
            <p:cNvSpPr txBox="1"/>
            <p:nvPr/>
          </p:nvSpPr>
          <p:spPr>
            <a:xfrm>
              <a:off x="0" y="-38100"/>
              <a:ext cx="812800" cy="359206"/>
            </a:xfrm>
            <a:prstGeom prst="rect">
              <a:avLst/>
            </a:prstGeom>
          </p:spPr>
          <p:txBody>
            <a:bodyPr lIns="50800" tIns="50800" rIns="50800" bIns="50800" rtlCol="0" anchor="ctr"/>
            <a:lstStyle/>
            <a:p>
              <a:pPr algn="ctr">
                <a:lnSpc>
                  <a:spcPts val="2930"/>
                </a:lnSpc>
              </a:pPr>
              <a:endParaRPr/>
            </a:p>
          </p:txBody>
        </p:sp>
      </p:grpSp>
      <p:grpSp>
        <p:nvGrpSpPr>
          <p:cNvPr id="15" name="Group 15"/>
          <p:cNvGrpSpPr/>
          <p:nvPr/>
        </p:nvGrpSpPr>
        <p:grpSpPr>
          <a:xfrm>
            <a:off x="12167870" y="8119111"/>
            <a:ext cx="3086100" cy="1219200"/>
            <a:chOff x="0" y="0"/>
            <a:chExt cx="812800" cy="321106"/>
          </a:xfrm>
        </p:grpSpPr>
        <p:sp>
          <p:nvSpPr>
            <p:cNvPr id="16" name="Freeform 16"/>
            <p:cNvSpPr/>
            <p:nvPr/>
          </p:nvSpPr>
          <p:spPr>
            <a:xfrm>
              <a:off x="0" y="0"/>
              <a:ext cx="812800" cy="321106"/>
            </a:xfrm>
            <a:custGeom>
              <a:avLst/>
              <a:gdLst/>
              <a:ahLst/>
              <a:cxnLst/>
              <a:rect l="l" t="t" r="r" b="b"/>
              <a:pathLst>
                <a:path w="812800" h="321106">
                  <a:moveTo>
                    <a:pt x="127941" y="0"/>
                  </a:moveTo>
                  <a:lnTo>
                    <a:pt x="684859" y="0"/>
                  </a:lnTo>
                  <a:cubicBezTo>
                    <a:pt x="718791" y="0"/>
                    <a:pt x="751333" y="13479"/>
                    <a:pt x="775327" y="37473"/>
                  </a:cubicBezTo>
                  <a:cubicBezTo>
                    <a:pt x="799321" y="61467"/>
                    <a:pt x="812800" y="94009"/>
                    <a:pt x="812800" y="127941"/>
                  </a:cubicBezTo>
                  <a:lnTo>
                    <a:pt x="812800" y="193165"/>
                  </a:lnTo>
                  <a:cubicBezTo>
                    <a:pt x="812800" y="227097"/>
                    <a:pt x="799321" y="259640"/>
                    <a:pt x="775327" y="283633"/>
                  </a:cubicBezTo>
                  <a:cubicBezTo>
                    <a:pt x="751333" y="307627"/>
                    <a:pt x="718791" y="321106"/>
                    <a:pt x="684859" y="321106"/>
                  </a:cubicBezTo>
                  <a:lnTo>
                    <a:pt x="127941" y="321106"/>
                  </a:lnTo>
                  <a:cubicBezTo>
                    <a:pt x="94009" y="321106"/>
                    <a:pt x="61467" y="307627"/>
                    <a:pt x="37473" y="283633"/>
                  </a:cubicBezTo>
                  <a:cubicBezTo>
                    <a:pt x="13479" y="259640"/>
                    <a:pt x="0" y="227097"/>
                    <a:pt x="0" y="193165"/>
                  </a:cubicBezTo>
                  <a:lnTo>
                    <a:pt x="0" y="127941"/>
                  </a:lnTo>
                  <a:cubicBezTo>
                    <a:pt x="0" y="94009"/>
                    <a:pt x="13479" y="61467"/>
                    <a:pt x="37473" y="37473"/>
                  </a:cubicBezTo>
                  <a:cubicBezTo>
                    <a:pt x="61467" y="13479"/>
                    <a:pt x="94009" y="0"/>
                    <a:pt x="127941" y="0"/>
                  </a:cubicBezTo>
                  <a:close/>
                </a:path>
              </a:pathLst>
            </a:custGeom>
            <a:solidFill>
              <a:srgbClr val="22171D"/>
            </a:solidFill>
          </p:spPr>
        </p:sp>
        <p:sp>
          <p:nvSpPr>
            <p:cNvPr id="17" name="TextBox 17"/>
            <p:cNvSpPr txBox="1"/>
            <p:nvPr/>
          </p:nvSpPr>
          <p:spPr>
            <a:xfrm>
              <a:off x="0" y="-38100"/>
              <a:ext cx="812800" cy="359206"/>
            </a:xfrm>
            <a:prstGeom prst="rect">
              <a:avLst/>
            </a:prstGeom>
          </p:spPr>
          <p:txBody>
            <a:bodyPr lIns="50800" tIns="50800" rIns="50800" bIns="50800" rtlCol="0" anchor="ctr"/>
            <a:lstStyle/>
            <a:p>
              <a:pPr algn="ctr">
                <a:lnSpc>
                  <a:spcPts val="2930"/>
                </a:lnSpc>
              </a:pPr>
              <a:endParaRPr/>
            </a:p>
          </p:txBody>
        </p:sp>
      </p:grpSp>
      <p:grpSp>
        <p:nvGrpSpPr>
          <p:cNvPr id="18" name="Group 18"/>
          <p:cNvGrpSpPr/>
          <p:nvPr/>
        </p:nvGrpSpPr>
        <p:grpSpPr>
          <a:xfrm>
            <a:off x="7029357" y="8039100"/>
            <a:ext cx="4229286" cy="1219200"/>
            <a:chOff x="0" y="0"/>
            <a:chExt cx="1113886" cy="321106"/>
          </a:xfrm>
        </p:grpSpPr>
        <p:sp>
          <p:nvSpPr>
            <p:cNvPr id="19" name="Freeform 19"/>
            <p:cNvSpPr/>
            <p:nvPr/>
          </p:nvSpPr>
          <p:spPr>
            <a:xfrm>
              <a:off x="0" y="0"/>
              <a:ext cx="1113886" cy="321106"/>
            </a:xfrm>
            <a:custGeom>
              <a:avLst/>
              <a:gdLst/>
              <a:ahLst/>
              <a:cxnLst/>
              <a:rect l="l" t="t" r="r" b="b"/>
              <a:pathLst>
                <a:path w="1113886" h="321106">
                  <a:moveTo>
                    <a:pt x="93358" y="0"/>
                  </a:moveTo>
                  <a:lnTo>
                    <a:pt x="1020528" y="0"/>
                  </a:lnTo>
                  <a:cubicBezTo>
                    <a:pt x="1045288" y="0"/>
                    <a:pt x="1069034" y="9836"/>
                    <a:pt x="1086542" y="27344"/>
                  </a:cubicBezTo>
                  <a:cubicBezTo>
                    <a:pt x="1104050" y="44852"/>
                    <a:pt x="1113886" y="68598"/>
                    <a:pt x="1113886" y="93358"/>
                  </a:cubicBezTo>
                  <a:lnTo>
                    <a:pt x="1113886" y="227748"/>
                  </a:lnTo>
                  <a:cubicBezTo>
                    <a:pt x="1113886" y="252508"/>
                    <a:pt x="1104050" y="276254"/>
                    <a:pt x="1086542" y="293762"/>
                  </a:cubicBezTo>
                  <a:cubicBezTo>
                    <a:pt x="1069034" y="311270"/>
                    <a:pt x="1045288" y="321106"/>
                    <a:pt x="1020528" y="321106"/>
                  </a:cubicBezTo>
                  <a:lnTo>
                    <a:pt x="93358" y="321106"/>
                  </a:lnTo>
                  <a:cubicBezTo>
                    <a:pt x="68598" y="321106"/>
                    <a:pt x="44852" y="311270"/>
                    <a:pt x="27344" y="293762"/>
                  </a:cubicBezTo>
                  <a:cubicBezTo>
                    <a:pt x="9836" y="276254"/>
                    <a:pt x="0" y="252508"/>
                    <a:pt x="0" y="227748"/>
                  </a:cubicBezTo>
                  <a:lnTo>
                    <a:pt x="0" y="93358"/>
                  </a:lnTo>
                  <a:cubicBezTo>
                    <a:pt x="0" y="68598"/>
                    <a:pt x="9836" y="44852"/>
                    <a:pt x="27344" y="27344"/>
                  </a:cubicBezTo>
                  <a:cubicBezTo>
                    <a:pt x="44852" y="9836"/>
                    <a:pt x="68598" y="0"/>
                    <a:pt x="93358" y="0"/>
                  </a:cubicBezTo>
                  <a:close/>
                </a:path>
              </a:pathLst>
            </a:custGeom>
            <a:solidFill>
              <a:srgbClr val="22171D"/>
            </a:solidFill>
          </p:spPr>
        </p:sp>
        <p:sp>
          <p:nvSpPr>
            <p:cNvPr id="20" name="TextBox 20"/>
            <p:cNvSpPr txBox="1"/>
            <p:nvPr/>
          </p:nvSpPr>
          <p:spPr>
            <a:xfrm>
              <a:off x="0" y="-38100"/>
              <a:ext cx="1113886" cy="359206"/>
            </a:xfrm>
            <a:prstGeom prst="rect">
              <a:avLst/>
            </a:prstGeom>
          </p:spPr>
          <p:txBody>
            <a:bodyPr lIns="50800" tIns="50800" rIns="50800" bIns="50800" rtlCol="0" anchor="ctr"/>
            <a:lstStyle/>
            <a:p>
              <a:pPr algn="ctr">
                <a:lnSpc>
                  <a:spcPts val="2930"/>
                </a:lnSpc>
              </a:pPr>
              <a:endParaRPr/>
            </a:p>
          </p:txBody>
        </p:sp>
      </p:grpSp>
      <p:sp>
        <p:nvSpPr>
          <p:cNvPr id="21" name="TextBox 21"/>
          <p:cNvSpPr txBox="1"/>
          <p:nvPr/>
        </p:nvSpPr>
        <p:spPr>
          <a:xfrm>
            <a:off x="4831861" y="1138994"/>
            <a:ext cx="8624277" cy="751977"/>
          </a:xfrm>
          <a:prstGeom prst="rect">
            <a:avLst/>
          </a:prstGeom>
        </p:spPr>
        <p:txBody>
          <a:bodyPr lIns="0" tIns="0" rIns="0" bIns="0" rtlCol="0" anchor="t">
            <a:spAutoFit/>
          </a:bodyPr>
          <a:lstStyle/>
          <a:p>
            <a:pPr algn="ctr">
              <a:lnSpc>
                <a:spcPts val="5547"/>
              </a:lnSpc>
            </a:pPr>
            <a:r>
              <a:rPr lang="en-US" sz="6029">
                <a:solidFill>
                  <a:srgbClr val="22171D"/>
                </a:solidFill>
                <a:latin typeface="Hammersmith One"/>
                <a:ea typeface="Hammersmith One"/>
                <a:cs typeface="Hammersmith One"/>
                <a:sym typeface="Hammersmith One"/>
              </a:rPr>
              <a:t>Neural Style Transfer</a:t>
            </a:r>
          </a:p>
        </p:txBody>
      </p:sp>
      <p:sp>
        <p:nvSpPr>
          <p:cNvPr id="22" name="TextBox 22"/>
          <p:cNvSpPr txBox="1"/>
          <p:nvPr/>
        </p:nvSpPr>
        <p:spPr>
          <a:xfrm>
            <a:off x="3494002" y="8317788"/>
            <a:ext cx="2159403" cy="738132"/>
          </a:xfrm>
          <a:prstGeom prst="rect">
            <a:avLst/>
          </a:prstGeom>
        </p:spPr>
        <p:txBody>
          <a:bodyPr lIns="0" tIns="0" rIns="0" bIns="0" rtlCol="0" anchor="t">
            <a:spAutoFit/>
          </a:bodyPr>
          <a:lstStyle/>
          <a:p>
            <a:pPr algn="ctr">
              <a:lnSpc>
                <a:spcPts val="2832"/>
              </a:lnSpc>
            </a:pPr>
            <a:r>
              <a:rPr lang="en-US" sz="3078">
                <a:solidFill>
                  <a:srgbClr val="EBCFD9"/>
                </a:solidFill>
                <a:latin typeface="Hammersmith One"/>
                <a:ea typeface="Hammersmith One"/>
                <a:cs typeface="Hammersmith One"/>
                <a:sym typeface="Hammersmith One"/>
              </a:rPr>
              <a:t>Content</a:t>
            </a:r>
          </a:p>
          <a:p>
            <a:pPr algn="ctr">
              <a:lnSpc>
                <a:spcPts val="2832"/>
              </a:lnSpc>
            </a:pPr>
            <a:r>
              <a:rPr lang="en-US" sz="3078">
                <a:solidFill>
                  <a:srgbClr val="EBCFD9"/>
                </a:solidFill>
                <a:latin typeface="Hammersmith One"/>
                <a:ea typeface="Hammersmith One"/>
                <a:cs typeface="Hammersmith One"/>
                <a:sym typeface="Hammersmith One"/>
              </a:rPr>
              <a:t>Image</a:t>
            </a:r>
          </a:p>
        </p:txBody>
      </p:sp>
      <p:sp>
        <p:nvSpPr>
          <p:cNvPr id="23" name="TextBox 23"/>
          <p:cNvSpPr txBox="1"/>
          <p:nvPr/>
        </p:nvSpPr>
        <p:spPr>
          <a:xfrm>
            <a:off x="8064299" y="8317788"/>
            <a:ext cx="2159403" cy="738132"/>
          </a:xfrm>
          <a:prstGeom prst="rect">
            <a:avLst/>
          </a:prstGeom>
        </p:spPr>
        <p:txBody>
          <a:bodyPr lIns="0" tIns="0" rIns="0" bIns="0" rtlCol="0" anchor="t">
            <a:spAutoFit/>
          </a:bodyPr>
          <a:lstStyle/>
          <a:p>
            <a:pPr algn="ctr">
              <a:lnSpc>
                <a:spcPts val="2832"/>
              </a:lnSpc>
            </a:pPr>
            <a:r>
              <a:rPr lang="en-US" sz="3078">
                <a:solidFill>
                  <a:srgbClr val="EBCFD9"/>
                </a:solidFill>
                <a:latin typeface="Hammersmith One"/>
                <a:ea typeface="Hammersmith One"/>
                <a:cs typeface="Hammersmith One"/>
                <a:sym typeface="Hammersmith One"/>
              </a:rPr>
              <a:t>Stylized</a:t>
            </a:r>
          </a:p>
          <a:p>
            <a:pPr algn="ctr">
              <a:lnSpc>
                <a:spcPts val="2832"/>
              </a:lnSpc>
            </a:pPr>
            <a:r>
              <a:rPr lang="en-US" sz="3078">
                <a:solidFill>
                  <a:srgbClr val="EBCFD9"/>
                </a:solidFill>
                <a:latin typeface="Hammersmith One"/>
                <a:ea typeface="Hammersmith One"/>
                <a:cs typeface="Hammersmith One"/>
                <a:sym typeface="Hammersmith One"/>
              </a:rPr>
              <a:t>Image</a:t>
            </a:r>
          </a:p>
        </p:txBody>
      </p:sp>
      <p:sp>
        <p:nvSpPr>
          <p:cNvPr id="24" name="TextBox 24"/>
          <p:cNvSpPr txBox="1"/>
          <p:nvPr/>
        </p:nvSpPr>
        <p:spPr>
          <a:xfrm>
            <a:off x="12631040" y="8317788"/>
            <a:ext cx="2159403" cy="738132"/>
          </a:xfrm>
          <a:prstGeom prst="rect">
            <a:avLst/>
          </a:prstGeom>
        </p:spPr>
        <p:txBody>
          <a:bodyPr lIns="0" tIns="0" rIns="0" bIns="0" rtlCol="0" anchor="t">
            <a:spAutoFit/>
          </a:bodyPr>
          <a:lstStyle/>
          <a:p>
            <a:pPr algn="ctr">
              <a:lnSpc>
                <a:spcPts val="2832"/>
              </a:lnSpc>
            </a:pPr>
            <a:r>
              <a:rPr lang="en-US" sz="3078">
                <a:solidFill>
                  <a:srgbClr val="EBCFD9"/>
                </a:solidFill>
                <a:latin typeface="Hammersmith One"/>
                <a:ea typeface="Hammersmith One"/>
                <a:cs typeface="Hammersmith One"/>
                <a:sym typeface="Hammersmith One"/>
              </a:rPr>
              <a:t>Style</a:t>
            </a:r>
          </a:p>
          <a:p>
            <a:pPr algn="ctr">
              <a:lnSpc>
                <a:spcPts val="2832"/>
              </a:lnSpc>
            </a:pPr>
            <a:r>
              <a:rPr lang="en-US" sz="3078">
                <a:solidFill>
                  <a:srgbClr val="EBCFD9"/>
                </a:solidFill>
                <a:latin typeface="Hammersmith One"/>
                <a:ea typeface="Hammersmith One"/>
                <a:cs typeface="Hammersmith One"/>
                <a:sym typeface="Hammersmith One"/>
              </a:rPr>
              <a:t>Image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750" fill="hold"/>
                                        <p:tgtEl>
                                          <p:spTgt spid="22"/>
                                        </p:tgtEl>
                                        <p:attrNameLst>
                                          <p:attrName>ppt_x</p:attrName>
                                        </p:attrNameLst>
                                      </p:cBhvr>
                                      <p:tavLst>
                                        <p:tav tm="0">
                                          <p:val>
                                            <p:strVal val="0-#ppt_w/2"/>
                                          </p:val>
                                        </p:tav>
                                        <p:tav tm="100000">
                                          <p:val>
                                            <p:strVal val="#ppt_x"/>
                                          </p:val>
                                        </p:tav>
                                      </p:tavLst>
                                    </p:anim>
                                    <p:anim calcmode="lin" valueType="num">
                                      <p:cBhvr additive="base">
                                        <p:cTn id="16" dur="750" fill="hold"/>
                                        <p:tgtEl>
                                          <p:spTgt spid="22"/>
                                        </p:tgtEl>
                                        <p:attrNameLst>
                                          <p:attrName>ppt_y</p:attrName>
                                        </p:attrNameLst>
                                      </p:cBhvr>
                                      <p:tavLst>
                                        <p:tav tm="0">
                                          <p:val>
                                            <p:strVal val="#ppt_y"/>
                                          </p:val>
                                        </p:tav>
                                        <p:tav tm="100000">
                                          <p:val>
                                            <p:strVal val="#ppt_y"/>
                                          </p:val>
                                        </p:tav>
                                      </p:tavLst>
                                    </p:anim>
                                  </p:childTnLst>
                                </p:cTn>
                              </p:par>
                              <p:par>
                                <p:cTn id="17" presetID="42" presetClass="path" presetSubtype="0" accel="50000" decel="50000" fill="hold" nodeType="withEffect">
                                  <p:stCondLst>
                                    <p:cond delay="0"/>
                                  </p:stCondLst>
                                  <p:childTnLst>
                                    <p:animMotion origin="layout" path="M -4.16667E-7 3.33333E-6 L 0.24844 -0.00093 " pathEditMode="relative" rAng="0" ptsTypes="AA">
                                      <p:cBhvr>
                                        <p:cTn id="18" dur="500" fill="hold"/>
                                        <p:tgtEl>
                                          <p:spTgt spid="4"/>
                                        </p:tgtEl>
                                        <p:attrNameLst>
                                          <p:attrName>ppt_x</p:attrName>
                                          <p:attrName>ppt_y</p:attrName>
                                        </p:attrNameLst>
                                      </p:cBhvr>
                                      <p:rCtr x="12422" y="-46"/>
                                    </p:animMotion>
                                  </p:childTnLst>
                                </p:cTn>
                              </p:par>
                              <p:par>
                                <p:cTn id="19" presetID="42" presetClass="path" presetSubtype="0" accel="50000" decel="50000" fill="hold" nodeType="withEffect">
                                  <p:stCondLst>
                                    <p:cond delay="0"/>
                                  </p:stCondLst>
                                  <p:childTnLst>
                                    <p:animMotion origin="layout" path="M -4.16667E-7 3.20988E-6 L -4.16667E-7 0.25 " pathEditMode="relative" rAng="0" ptsTypes="AA">
                                      <p:cBhvr>
                                        <p:cTn id="20" dur="500" fill="hold"/>
                                        <p:tgtEl>
                                          <p:spTgt spid="12"/>
                                        </p:tgtEl>
                                        <p:attrNameLst>
                                          <p:attrName>ppt_x</p:attrName>
                                          <p:attrName>ppt_y</p:attrName>
                                        </p:attrNameLst>
                                      </p:cBhvr>
                                      <p:rCtr x="0" y="12500"/>
                                    </p:animMotion>
                                  </p:childTnLst>
                                </p:cTn>
                              </p:par>
                              <p:par>
                                <p:cTn id="21" presetID="42" presetClass="path" presetSubtype="0" accel="50000" decel="50000" fill="hold" grpId="1" nodeType="withEffect">
                                  <p:stCondLst>
                                    <p:cond delay="0"/>
                                  </p:stCondLst>
                                  <p:childTnLst>
                                    <p:animMotion origin="layout" path="M 3.19444E-6 -4.44444E-6 L 3.19444E-6 0.25 " pathEditMode="relative" rAng="0" ptsTypes="AA">
                                      <p:cBhvr>
                                        <p:cTn id="22" dur="500" fill="hold"/>
                                        <p:tgtEl>
                                          <p:spTgt spid="22"/>
                                        </p:tgtEl>
                                        <p:attrNameLst>
                                          <p:attrName>ppt_x</p:attrName>
                                          <p:attrName>ppt_y</p:attrName>
                                        </p:attrNameLst>
                                      </p:cBhvr>
                                      <p:rCtr x="0" y="12500"/>
                                    </p:animMotion>
                                  </p:childTnLst>
                                </p:cTn>
                              </p:par>
                              <p:par>
                                <p:cTn id="23" presetID="2" presetClass="entr" presetSubtype="2"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1+#ppt_w/2"/>
                                          </p:val>
                                        </p:tav>
                                        <p:tav tm="100000">
                                          <p:val>
                                            <p:strVal val="#ppt_x"/>
                                          </p:val>
                                        </p:tav>
                                      </p:tavLst>
                                    </p:anim>
                                    <p:anim calcmode="lin" valueType="num">
                                      <p:cBhvr additive="base">
                                        <p:cTn id="26" dur="75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750" fill="hold"/>
                                        <p:tgtEl>
                                          <p:spTgt spid="15"/>
                                        </p:tgtEl>
                                        <p:attrNameLst>
                                          <p:attrName>ppt_x</p:attrName>
                                        </p:attrNameLst>
                                      </p:cBhvr>
                                      <p:tavLst>
                                        <p:tav tm="0">
                                          <p:val>
                                            <p:strVal val="1+#ppt_w/2"/>
                                          </p:val>
                                        </p:tav>
                                        <p:tav tm="100000">
                                          <p:val>
                                            <p:strVal val="#ppt_x"/>
                                          </p:val>
                                        </p:tav>
                                      </p:tavLst>
                                    </p:anim>
                                    <p:anim calcmode="lin" valueType="num">
                                      <p:cBhvr additive="base">
                                        <p:cTn id="30" dur="75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1+#ppt_w/2"/>
                                          </p:val>
                                        </p:tav>
                                        <p:tav tm="100000">
                                          <p:val>
                                            <p:strVal val="#ppt_x"/>
                                          </p:val>
                                        </p:tav>
                                      </p:tavLst>
                                    </p:anim>
                                    <p:anim calcmode="lin" valueType="num">
                                      <p:cBhvr additive="base">
                                        <p:cTn id="34" dur="750" fill="hold"/>
                                        <p:tgtEl>
                                          <p:spTgt spid="24"/>
                                        </p:tgtEl>
                                        <p:attrNameLst>
                                          <p:attrName>ppt_y</p:attrName>
                                        </p:attrNameLst>
                                      </p:cBhvr>
                                      <p:tavLst>
                                        <p:tav tm="0">
                                          <p:val>
                                            <p:strVal val="#ppt_y"/>
                                          </p:val>
                                        </p:tav>
                                        <p:tav tm="100000">
                                          <p:val>
                                            <p:strVal val="#ppt_y"/>
                                          </p:val>
                                        </p:tav>
                                      </p:tavLst>
                                    </p:anim>
                                  </p:childTnLst>
                                </p:cTn>
                              </p:par>
                              <p:par>
                                <p:cTn id="35" presetID="42" presetClass="path" presetSubtype="0" accel="50000" decel="50000" fill="hold" nodeType="withEffect">
                                  <p:stCondLst>
                                    <p:cond delay="0"/>
                                  </p:stCondLst>
                                  <p:childTnLst>
                                    <p:animMotion origin="layout" path="M 4.16667E-7 3.33333E-6 L -0.24844 0.00663 " pathEditMode="relative" rAng="0" ptsTypes="AA">
                                      <p:cBhvr>
                                        <p:cTn id="36" dur="500" fill="hold"/>
                                        <p:tgtEl>
                                          <p:spTgt spid="6"/>
                                        </p:tgtEl>
                                        <p:attrNameLst>
                                          <p:attrName>ppt_x</p:attrName>
                                          <p:attrName>ppt_y</p:attrName>
                                        </p:attrNameLst>
                                      </p:cBhvr>
                                      <p:rCtr x="-12422" y="324"/>
                                    </p:animMotion>
                                  </p:childTnLst>
                                </p:cTn>
                              </p:par>
                              <p:par>
                                <p:cTn id="37" presetID="42" presetClass="path" presetSubtype="0" accel="50000" decel="50000" fill="hold" nodeType="withEffect">
                                  <p:stCondLst>
                                    <p:cond delay="0"/>
                                  </p:stCondLst>
                                  <p:childTnLst>
                                    <p:animMotion origin="layout" path="M 4.16667E-7 3.20988E-6 L 4.16667E-7 0.25 " pathEditMode="relative" rAng="0" ptsTypes="AA">
                                      <p:cBhvr>
                                        <p:cTn id="38" dur="500" fill="hold"/>
                                        <p:tgtEl>
                                          <p:spTgt spid="15"/>
                                        </p:tgtEl>
                                        <p:attrNameLst>
                                          <p:attrName>ppt_x</p:attrName>
                                          <p:attrName>ppt_y</p:attrName>
                                        </p:attrNameLst>
                                      </p:cBhvr>
                                      <p:rCtr x="0" y="12500"/>
                                    </p:animMotion>
                                  </p:childTnLst>
                                </p:cTn>
                              </p:par>
                              <p:par>
                                <p:cTn id="39" presetID="42" presetClass="path" presetSubtype="0" accel="50000" decel="50000" fill="hold" grpId="1" nodeType="withEffect">
                                  <p:stCondLst>
                                    <p:cond delay="0"/>
                                  </p:stCondLst>
                                  <p:childTnLst>
                                    <p:animMotion origin="layout" path="M 4.16667E-7 -4.44444E-6 L 4.16667E-7 0.25 " pathEditMode="relative" rAng="0" ptsTypes="AA">
                                      <p:cBhvr>
                                        <p:cTn id="40" dur="500" fill="hold"/>
                                        <p:tgtEl>
                                          <p:spTgt spid="24"/>
                                        </p:tgtEl>
                                        <p:attrNameLst>
                                          <p:attrName>ppt_x</p:attrName>
                                          <p:attrName>ppt_y</p:attrName>
                                        </p:attrNameLst>
                                      </p:cBhvr>
                                      <p:rCtr x="0" y="12500"/>
                                    </p:animMotion>
                                  </p:childTnLst>
                                </p:cTn>
                              </p:par>
                            </p:childTnLst>
                          </p:cTn>
                        </p:par>
                        <p:par>
                          <p:cTn id="41" fill="hold">
                            <p:stCondLst>
                              <p:cond delay="750"/>
                            </p:stCondLst>
                            <p:childTnLst>
                              <p:par>
                                <p:cTn id="42" presetID="2" presetClass="entr" presetSubtype="4"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300" fill="hold"/>
                                        <p:tgtEl>
                                          <p:spTgt spid="8"/>
                                        </p:tgtEl>
                                        <p:attrNameLst>
                                          <p:attrName>ppt_x</p:attrName>
                                        </p:attrNameLst>
                                      </p:cBhvr>
                                      <p:tavLst>
                                        <p:tav tm="0">
                                          <p:val>
                                            <p:strVal val="#ppt_x"/>
                                          </p:val>
                                        </p:tav>
                                        <p:tav tm="100000">
                                          <p:val>
                                            <p:strVal val="#ppt_x"/>
                                          </p:val>
                                        </p:tav>
                                      </p:tavLst>
                                    </p:anim>
                                    <p:anim calcmode="lin" valueType="num">
                                      <p:cBhvr additive="base">
                                        <p:cTn id="45" dur="3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300" fill="hold"/>
                                        <p:tgtEl>
                                          <p:spTgt spid="18"/>
                                        </p:tgtEl>
                                        <p:attrNameLst>
                                          <p:attrName>ppt_x</p:attrName>
                                        </p:attrNameLst>
                                      </p:cBhvr>
                                      <p:tavLst>
                                        <p:tav tm="0">
                                          <p:val>
                                            <p:strVal val="#ppt_x"/>
                                          </p:val>
                                        </p:tav>
                                        <p:tav tm="100000">
                                          <p:val>
                                            <p:strVal val="#ppt_x"/>
                                          </p:val>
                                        </p:tav>
                                      </p:tavLst>
                                    </p:anim>
                                    <p:anim calcmode="lin" valueType="num">
                                      <p:cBhvr additive="base">
                                        <p:cTn id="49" dur="3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300" fill="hold"/>
                                        <p:tgtEl>
                                          <p:spTgt spid="23"/>
                                        </p:tgtEl>
                                        <p:attrNameLst>
                                          <p:attrName>ppt_x</p:attrName>
                                        </p:attrNameLst>
                                      </p:cBhvr>
                                      <p:tavLst>
                                        <p:tav tm="0">
                                          <p:val>
                                            <p:strVal val="#ppt_x"/>
                                          </p:val>
                                        </p:tav>
                                        <p:tav tm="100000">
                                          <p:val>
                                            <p:strVal val="#ppt_x"/>
                                          </p:val>
                                        </p:tav>
                                      </p:tavLst>
                                    </p:anim>
                                    <p:anim calcmode="lin" valueType="num">
                                      <p:cBhvr additive="base">
                                        <p:cTn id="53" dur="3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4" grpId="0"/>
      <p:bldP spid="24"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flipH="1">
            <a:off x="11258643" y="3908566"/>
            <a:ext cx="7381032" cy="7381032"/>
          </a:xfrm>
          <a:custGeom>
            <a:avLst/>
            <a:gdLst/>
            <a:ahLst/>
            <a:cxnLst/>
            <a:rect l="l" t="t" r="r" b="b"/>
            <a:pathLst>
              <a:path w="7381032" h="7381032">
                <a:moveTo>
                  <a:pt x="7381032" y="0"/>
                </a:moveTo>
                <a:lnTo>
                  <a:pt x="0" y="0"/>
                </a:lnTo>
                <a:lnTo>
                  <a:pt x="0" y="7381032"/>
                </a:lnTo>
                <a:lnTo>
                  <a:pt x="7381032" y="7381032"/>
                </a:lnTo>
                <a:lnTo>
                  <a:pt x="73810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1675"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802268" y="3938002"/>
            <a:ext cx="3549980" cy="5324971"/>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23306" r="-380084" b="-171526"/>
              </a:stretch>
            </a:blipFill>
          </p:spPr>
        </p:sp>
      </p:grpSp>
      <p:grpSp>
        <p:nvGrpSpPr>
          <p:cNvPr id="6" name="Group 6"/>
          <p:cNvGrpSpPr/>
          <p:nvPr/>
        </p:nvGrpSpPr>
        <p:grpSpPr>
          <a:xfrm>
            <a:off x="11935751" y="3938002"/>
            <a:ext cx="3549980" cy="5324971"/>
            <a:chOff x="0" y="0"/>
            <a:chExt cx="6350000" cy="9525000"/>
          </a:xfrm>
        </p:grpSpPr>
        <p:sp>
          <p:nvSpPr>
            <p:cNvPr id="7" name="Freeform 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188750" t="-91672" r="-217308" b="-81292"/>
              </a:stretch>
            </a:blipFill>
          </p:spPr>
        </p:sp>
      </p:grpSp>
      <p:grpSp>
        <p:nvGrpSpPr>
          <p:cNvPr id="8" name="Group 8"/>
          <p:cNvGrpSpPr/>
          <p:nvPr/>
        </p:nvGrpSpPr>
        <p:grpSpPr>
          <a:xfrm>
            <a:off x="6872605" y="2444115"/>
            <a:ext cx="4542790" cy="6814185"/>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357173" t="-91469" r="-50649" b="-82447"/>
              </a:stretch>
            </a:blipFill>
          </p:spPr>
        </p:sp>
      </p:grpSp>
      <p:sp>
        <p:nvSpPr>
          <p:cNvPr id="10" name="Freeform 10"/>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flipH="1" flipV="1">
            <a:off x="-1873811" y="-1622037"/>
            <a:ext cx="5805022" cy="5530603"/>
          </a:xfrm>
          <a:custGeom>
            <a:avLst/>
            <a:gdLst/>
            <a:ahLst/>
            <a:cxnLst/>
            <a:rect l="l" t="t" r="r" b="b"/>
            <a:pathLst>
              <a:path w="5805022" h="5530603">
                <a:moveTo>
                  <a:pt x="5805022" y="5530603"/>
                </a:moveTo>
                <a:lnTo>
                  <a:pt x="0" y="5530603"/>
                </a:lnTo>
                <a:lnTo>
                  <a:pt x="0" y="0"/>
                </a:lnTo>
                <a:lnTo>
                  <a:pt x="5805022" y="0"/>
                </a:lnTo>
                <a:lnTo>
                  <a:pt x="5805022" y="5530603"/>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3034030" y="8119111"/>
            <a:ext cx="3086100" cy="1219200"/>
            <a:chOff x="0" y="0"/>
            <a:chExt cx="812800" cy="321106"/>
          </a:xfrm>
        </p:grpSpPr>
        <p:sp>
          <p:nvSpPr>
            <p:cNvPr id="13" name="Freeform 13"/>
            <p:cNvSpPr/>
            <p:nvPr/>
          </p:nvSpPr>
          <p:spPr>
            <a:xfrm>
              <a:off x="0" y="0"/>
              <a:ext cx="812800" cy="321106"/>
            </a:xfrm>
            <a:custGeom>
              <a:avLst/>
              <a:gdLst/>
              <a:ahLst/>
              <a:cxnLst/>
              <a:rect l="l" t="t" r="r" b="b"/>
              <a:pathLst>
                <a:path w="812800" h="321106">
                  <a:moveTo>
                    <a:pt x="127941" y="0"/>
                  </a:moveTo>
                  <a:lnTo>
                    <a:pt x="684859" y="0"/>
                  </a:lnTo>
                  <a:cubicBezTo>
                    <a:pt x="718791" y="0"/>
                    <a:pt x="751333" y="13479"/>
                    <a:pt x="775327" y="37473"/>
                  </a:cubicBezTo>
                  <a:cubicBezTo>
                    <a:pt x="799321" y="61467"/>
                    <a:pt x="812800" y="94009"/>
                    <a:pt x="812800" y="127941"/>
                  </a:cubicBezTo>
                  <a:lnTo>
                    <a:pt x="812800" y="193165"/>
                  </a:lnTo>
                  <a:cubicBezTo>
                    <a:pt x="812800" y="227097"/>
                    <a:pt x="799321" y="259640"/>
                    <a:pt x="775327" y="283633"/>
                  </a:cubicBezTo>
                  <a:cubicBezTo>
                    <a:pt x="751333" y="307627"/>
                    <a:pt x="718791" y="321106"/>
                    <a:pt x="684859" y="321106"/>
                  </a:cubicBezTo>
                  <a:lnTo>
                    <a:pt x="127941" y="321106"/>
                  </a:lnTo>
                  <a:cubicBezTo>
                    <a:pt x="94009" y="321106"/>
                    <a:pt x="61467" y="307627"/>
                    <a:pt x="37473" y="283633"/>
                  </a:cubicBezTo>
                  <a:cubicBezTo>
                    <a:pt x="13479" y="259640"/>
                    <a:pt x="0" y="227097"/>
                    <a:pt x="0" y="193165"/>
                  </a:cubicBezTo>
                  <a:lnTo>
                    <a:pt x="0" y="127941"/>
                  </a:lnTo>
                  <a:cubicBezTo>
                    <a:pt x="0" y="94009"/>
                    <a:pt x="13479" y="61467"/>
                    <a:pt x="37473" y="37473"/>
                  </a:cubicBezTo>
                  <a:cubicBezTo>
                    <a:pt x="61467" y="13479"/>
                    <a:pt x="94009" y="0"/>
                    <a:pt x="127941" y="0"/>
                  </a:cubicBezTo>
                  <a:close/>
                </a:path>
              </a:pathLst>
            </a:custGeom>
            <a:solidFill>
              <a:srgbClr val="22171D"/>
            </a:solidFill>
          </p:spPr>
        </p:sp>
        <p:sp>
          <p:nvSpPr>
            <p:cNvPr id="14" name="TextBox 14"/>
            <p:cNvSpPr txBox="1"/>
            <p:nvPr/>
          </p:nvSpPr>
          <p:spPr>
            <a:xfrm>
              <a:off x="0" y="-38100"/>
              <a:ext cx="812800" cy="359206"/>
            </a:xfrm>
            <a:prstGeom prst="rect">
              <a:avLst/>
            </a:prstGeom>
          </p:spPr>
          <p:txBody>
            <a:bodyPr lIns="50800" tIns="50800" rIns="50800" bIns="50800" rtlCol="0" anchor="ctr"/>
            <a:lstStyle/>
            <a:p>
              <a:pPr algn="ctr">
                <a:lnSpc>
                  <a:spcPts val="2930"/>
                </a:lnSpc>
              </a:pPr>
              <a:endParaRPr/>
            </a:p>
          </p:txBody>
        </p:sp>
      </p:grpSp>
      <p:grpSp>
        <p:nvGrpSpPr>
          <p:cNvPr id="15" name="Group 15"/>
          <p:cNvGrpSpPr/>
          <p:nvPr/>
        </p:nvGrpSpPr>
        <p:grpSpPr>
          <a:xfrm>
            <a:off x="12167870" y="8119111"/>
            <a:ext cx="3086100" cy="1219200"/>
            <a:chOff x="0" y="0"/>
            <a:chExt cx="812800" cy="321106"/>
          </a:xfrm>
        </p:grpSpPr>
        <p:sp>
          <p:nvSpPr>
            <p:cNvPr id="16" name="Freeform 16"/>
            <p:cNvSpPr/>
            <p:nvPr/>
          </p:nvSpPr>
          <p:spPr>
            <a:xfrm>
              <a:off x="0" y="0"/>
              <a:ext cx="812800" cy="321106"/>
            </a:xfrm>
            <a:custGeom>
              <a:avLst/>
              <a:gdLst/>
              <a:ahLst/>
              <a:cxnLst/>
              <a:rect l="l" t="t" r="r" b="b"/>
              <a:pathLst>
                <a:path w="812800" h="321106">
                  <a:moveTo>
                    <a:pt x="127941" y="0"/>
                  </a:moveTo>
                  <a:lnTo>
                    <a:pt x="684859" y="0"/>
                  </a:lnTo>
                  <a:cubicBezTo>
                    <a:pt x="718791" y="0"/>
                    <a:pt x="751333" y="13479"/>
                    <a:pt x="775327" y="37473"/>
                  </a:cubicBezTo>
                  <a:cubicBezTo>
                    <a:pt x="799321" y="61467"/>
                    <a:pt x="812800" y="94009"/>
                    <a:pt x="812800" y="127941"/>
                  </a:cubicBezTo>
                  <a:lnTo>
                    <a:pt x="812800" y="193165"/>
                  </a:lnTo>
                  <a:cubicBezTo>
                    <a:pt x="812800" y="227097"/>
                    <a:pt x="799321" y="259640"/>
                    <a:pt x="775327" y="283633"/>
                  </a:cubicBezTo>
                  <a:cubicBezTo>
                    <a:pt x="751333" y="307627"/>
                    <a:pt x="718791" y="321106"/>
                    <a:pt x="684859" y="321106"/>
                  </a:cubicBezTo>
                  <a:lnTo>
                    <a:pt x="127941" y="321106"/>
                  </a:lnTo>
                  <a:cubicBezTo>
                    <a:pt x="94009" y="321106"/>
                    <a:pt x="61467" y="307627"/>
                    <a:pt x="37473" y="283633"/>
                  </a:cubicBezTo>
                  <a:cubicBezTo>
                    <a:pt x="13479" y="259640"/>
                    <a:pt x="0" y="227097"/>
                    <a:pt x="0" y="193165"/>
                  </a:cubicBezTo>
                  <a:lnTo>
                    <a:pt x="0" y="127941"/>
                  </a:lnTo>
                  <a:cubicBezTo>
                    <a:pt x="0" y="94009"/>
                    <a:pt x="13479" y="61467"/>
                    <a:pt x="37473" y="37473"/>
                  </a:cubicBezTo>
                  <a:cubicBezTo>
                    <a:pt x="61467" y="13479"/>
                    <a:pt x="94009" y="0"/>
                    <a:pt x="127941" y="0"/>
                  </a:cubicBezTo>
                  <a:close/>
                </a:path>
              </a:pathLst>
            </a:custGeom>
            <a:solidFill>
              <a:srgbClr val="22171D"/>
            </a:solidFill>
          </p:spPr>
        </p:sp>
        <p:sp>
          <p:nvSpPr>
            <p:cNvPr id="17" name="TextBox 17"/>
            <p:cNvSpPr txBox="1"/>
            <p:nvPr/>
          </p:nvSpPr>
          <p:spPr>
            <a:xfrm>
              <a:off x="0" y="-38100"/>
              <a:ext cx="812800" cy="359206"/>
            </a:xfrm>
            <a:prstGeom prst="rect">
              <a:avLst/>
            </a:prstGeom>
          </p:spPr>
          <p:txBody>
            <a:bodyPr lIns="50800" tIns="50800" rIns="50800" bIns="50800" rtlCol="0" anchor="ctr"/>
            <a:lstStyle/>
            <a:p>
              <a:pPr algn="ctr">
                <a:lnSpc>
                  <a:spcPts val="2930"/>
                </a:lnSpc>
              </a:pPr>
              <a:endParaRPr/>
            </a:p>
          </p:txBody>
        </p:sp>
      </p:grpSp>
      <p:grpSp>
        <p:nvGrpSpPr>
          <p:cNvPr id="18" name="Group 18"/>
          <p:cNvGrpSpPr/>
          <p:nvPr/>
        </p:nvGrpSpPr>
        <p:grpSpPr>
          <a:xfrm>
            <a:off x="7029357" y="8039100"/>
            <a:ext cx="4229286" cy="1219200"/>
            <a:chOff x="0" y="0"/>
            <a:chExt cx="1113886" cy="321106"/>
          </a:xfrm>
        </p:grpSpPr>
        <p:sp>
          <p:nvSpPr>
            <p:cNvPr id="19" name="Freeform 19"/>
            <p:cNvSpPr/>
            <p:nvPr/>
          </p:nvSpPr>
          <p:spPr>
            <a:xfrm>
              <a:off x="0" y="0"/>
              <a:ext cx="1113886" cy="321106"/>
            </a:xfrm>
            <a:custGeom>
              <a:avLst/>
              <a:gdLst/>
              <a:ahLst/>
              <a:cxnLst/>
              <a:rect l="l" t="t" r="r" b="b"/>
              <a:pathLst>
                <a:path w="1113886" h="321106">
                  <a:moveTo>
                    <a:pt x="93358" y="0"/>
                  </a:moveTo>
                  <a:lnTo>
                    <a:pt x="1020528" y="0"/>
                  </a:lnTo>
                  <a:cubicBezTo>
                    <a:pt x="1045288" y="0"/>
                    <a:pt x="1069034" y="9836"/>
                    <a:pt x="1086542" y="27344"/>
                  </a:cubicBezTo>
                  <a:cubicBezTo>
                    <a:pt x="1104050" y="44852"/>
                    <a:pt x="1113886" y="68598"/>
                    <a:pt x="1113886" y="93358"/>
                  </a:cubicBezTo>
                  <a:lnTo>
                    <a:pt x="1113886" y="227748"/>
                  </a:lnTo>
                  <a:cubicBezTo>
                    <a:pt x="1113886" y="252508"/>
                    <a:pt x="1104050" y="276254"/>
                    <a:pt x="1086542" y="293762"/>
                  </a:cubicBezTo>
                  <a:cubicBezTo>
                    <a:pt x="1069034" y="311270"/>
                    <a:pt x="1045288" y="321106"/>
                    <a:pt x="1020528" y="321106"/>
                  </a:cubicBezTo>
                  <a:lnTo>
                    <a:pt x="93358" y="321106"/>
                  </a:lnTo>
                  <a:cubicBezTo>
                    <a:pt x="68598" y="321106"/>
                    <a:pt x="44852" y="311270"/>
                    <a:pt x="27344" y="293762"/>
                  </a:cubicBezTo>
                  <a:cubicBezTo>
                    <a:pt x="9836" y="276254"/>
                    <a:pt x="0" y="252508"/>
                    <a:pt x="0" y="227748"/>
                  </a:cubicBezTo>
                  <a:lnTo>
                    <a:pt x="0" y="93358"/>
                  </a:lnTo>
                  <a:cubicBezTo>
                    <a:pt x="0" y="68598"/>
                    <a:pt x="9836" y="44852"/>
                    <a:pt x="27344" y="27344"/>
                  </a:cubicBezTo>
                  <a:cubicBezTo>
                    <a:pt x="44852" y="9836"/>
                    <a:pt x="68598" y="0"/>
                    <a:pt x="93358" y="0"/>
                  </a:cubicBezTo>
                  <a:close/>
                </a:path>
              </a:pathLst>
            </a:custGeom>
            <a:solidFill>
              <a:srgbClr val="22171D"/>
            </a:solidFill>
          </p:spPr>
        </p:sp>
        <p:sp>
          <p:nvSpPr>
            <p:cNvPr id="20" name="TextBox 20"/>
            <p:cNvSpPr txBox="1"/>
            <p:nvPr/>
          </p:nvSpPr>
          <p:spPr>
            <a:xfrm>
              <a:off x="0" y="-38100"/>
              <a:ext cx="1113886" cy="359206"/>
            </a:xfrm>
            <a:prstGeom prst="rect">
              <a:avLst/>
            </a:prstGeom>
          </p:spPr>
          <p:txBody>
            <a:bodyPr lIns="50800" tIns="50800" rIns="50800" bIns="50800" rtlCol="0" anchor="ctr"/>
            <a:lstStyle/>
            <a:p>
              <a:pPr algn="ctr">
                <a:lnSpc>
                  <a:spcPts val="2930"/>
                </a:lnSpc>
              </a:pPr>
              <a:endParaRPr/>
            </a:p>
          </p:txBody>
        </p:sp>
      </p:grpSp>
      <p:sp>
        <p:nvSpPr>
          <p:cNvPr id="21" name="TextBox 21"/>
          <p:cNvSpPr txBox="1"/>
          <p:nvPr/>
        </p:nvSpPr>
        <p:spPr>
          <a:xfrm>
            <a:off x="4831861" y="1138994"/>
            <a:ext cx="8624277" cy="751977"/>
          </a:xfrm>
          <a:prstGeom prst="rect">
            <a:avLst/>
          </a:prstGeom>
        </p:spPr>
        <p:txBody>
          <a:bodyPr lIns="0" tIns="0" rIns="0" bIns="0" rtlCol="0" anchor="t">
            <a:spAutoFit/>
          </a:bodyPr>
          <a:lstStyle/>
          <a:p>
            <a:pPr algn="ctr">
              <a:lnSpc>
                <a:spcPts val="5547"/>
              </a:lnSpc>
            </a:pPr>
            <a:r>
              <a:rPr lang="en-US" sz="6029">
                <a:solidFill>
                  <a:srgbClr val="22171D"/>
                </a:solidFill>
                <a:latin typeface="Hammersmith One"/>
                <a:ea typeface="Hammersmith One"/>
                <a:cs typeface="Hammersmith One"/>
                <a:sym typeface="Hammersmith One"/>
              </a:rPr>
              <a:t>Neural Style Transfer</a:t>
            </a:r>
          </a:p>
        </p:txBody>
      </p:sp>
      <p:sp>
        <p:nvSpPr>
          <p:cNvPr id="22" name="TextBox 22"/>
          <p:cNvSpPr txBox="1"/>
          <p:nvPr/>
        </p:nvSpPr>
        <p:spPr>
          <a:xfrm>
            <a:off x="3494002" y="8317788"/>
            <a:ext cx="2159403" cy="738132"/>
          </a:xfrm>
          <a:prstGeom prst="rect">
            <a:avLst/>
          </a:prstGeom>
        </p:spPr>
        <p:txBody>
          <a:bodyPr lIns="0" tIns="0" rIns="0" bIns="0" rtlCol="0" anchor="t">
            <a:spAutoFit/>
          </a:bodyPr>
          <a:lstStyle/>
          <a:p>
            <a:pPr algn="ctr">
              <a:lnSpc>
                <a:spcPts val="2832"/>
              </a:lnSpc>
            </a:pPr>
            <a:r>
              <a:rPr lang="en-US" sz="3078">
                <a:solidFill>
                  <a:srgbClr val="EBCFD9"/>
                </a:solidFill>
                <a:latin typeface="Hammersmith One"/>
                <a:ea typeface="Hammersmith One"/>
                <a:cs typeface="Hammersmith One"/>
                <a:sym typeface="Hammersmith One"/>
              </a:rPr>
              <a:t>Content</a:t>
            </a:r>
          </a:p>
          <a:p>
            <a:pPr algn="ctr">
              <a:lnSpc>
                <a:spcPts val="2832"/>
              </a:lnSpc>
            </a:pPr>
            <a:r>
              <a:rPr lang="en-US" sz="3078">
                <a:solidFill>
                  <a:srgbClr val="EBCFD9"/>
                </a:solidFill>
                <a:latin typeface="Hammersmith One"/>
                <a:ea typeface="Hammersmith One"/>
                <a:cs typeface="Hammersmith One"/>
                <a:sym typeface="Hammersmith One"/>
              </a:rPr>
              <a:t>Image</a:t>
            </a:r>
          </a:p>
        </p:txBody>
      </p:sp>
      <p:sp>
        <p:nvSpPr>
          <p:cNvPr id="23" name="TextBox 23"/>
          <p:cNvSpPr txBox="1"/>
          <p:nvPr/>
        </p:nvSpPr>
        <p:spPr>
          <a:xfrm>
            <a:off x="8064299" y="8317788"/>
            <a:ext cx="2159403" cy="738132"/>
          </a:xfrm>
          <a:prstGeom prst="rect">
            <a:avLst/>
          </a:prstGeom>
        </p:spPr>
        <p:txBody>
          <a:bodyPr lIns="0" tIns="0" rIns="0" bIns="0" rtlCol="0" anchor="t">
            <a:spAutoFit/>
          </a:bodyPr>
          <a:lstStyle/>
          <a:p>
            <a:pPr algn="ctr">
              <a:lnSpc>
                <a:spcPts val="2832"/>
              </a:lnSpc>
            </a:pPr>
            <a:r>
              <a:rPr lang="en-US" sz="3078">
                <a:solidFill>
                  <a:srgbClr val="EBCFD9"/>
                </a:solidFill>
                <a:latin typeface="Hammersmith One"/>
                <a:ea typeface="Hammersmith One"/>
                <a:cs typeface="Hammersmith One"/>
                <a:sym typeface="Hammersmith One"/>
              </a:rPr>
              <a:t>Stylized</a:t>
            </a:r>
          </a:p>
          <a:p>
            <a:pPr algn="ctr">
              <a:lnSpc>
                <a:spcPts val="2832"/>
              </a:lnSpc>
            </a:pPr>
            <a:r>
              <a:rPr lang="en-US" sz="3078">
                <a:solidFill>
                  <a:srgbClr val="EBCFD9"/>
                </a:solidFill>
                <a:latin typeface="Hammersmith One"/>
                <a:ea typeface="Hammersmith One"/>
                <a:cs typeface="Hammersmith One"/>
                <a:sym typeface="Hammersmith One"/>
              </a:rPr>
              <a:t>Image</a:t>
            </a:r>
          </a:p>
        </p:txBody>
      </p:sp>
      <p:sp>
        <p:nvSpPr>
          <p:cNvPr id="24" name="TextBox 24"/>
          <p:cNvSpPr txBox="1"/>
          <p:nvPr/>
        </p:nvSpPr>
        <p:spPr>
          <a:xfrm>
            <a:off x="12631040" y="8317788"/>
            <a:ext cx="2159403" cy="738132"/>
          </a:xfrm>
          <a:prstGeom prst="rect">
            <a:avLst/>
          </a:prstGeom>
        </p:spPr>
        <p:txBody>
          <a:bodyPr lIns="0" tIns="0" rIns="0" bIns="0" rtlCol="0" anchor="t">
            <a:spAutoFit/>
          </a:bodyPr>
          <a:lstStyle/>
          <a:p>
            <a:pPr algn="ctr">
              <a:lnSpc>
                <a:spcPts val="2832"/>
              </a:lnSpc>
            </a:pPr>
            <a:r>
              <a:rPr lang="en-US" sz="3078">
                <a:solidFill>
                  <a:srgbClr val="EBCFD9"/>
                </a:solidFill>
                <a:latin typeface="Hammersmith One"/>
                <a:ea typeface="Hammersmith One"/>
                <a:cs typeface="Hammersmith One"/>
                <a:sym typeface="Hammersmith One"/>
              </a:rPr>
              <a:t>Style</a:t>
            </a:r>
          </a:p>
          <a:p>
            <a:pPr algn="ctr">
              <a:lnSpc>
                <a:spcPts val="2832"/>
              </a:lnSpc>
            </a:pPr>
            <a:r>
              <a:rPr lang="en-US" sz="3078">
                <a:solidFill>
                  <a:srgbClr val="EBCFD9"/>
                </a:solidFill>
                <a:latin typeface="Hammersmith One"/>
                <a:ea typeface="Hammersmith One"/>
                <a:cs typeface="Hammersmith One"/>
                <a:sym typeface="Hammersmith One"/>
              </a:rPr>
              <a:t>Image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750" fill="hold"/>
                                        <p:tgtEl>
                                          <p:spTgt spid="22"/>
                                        </p:tgtEl>
                                        <p:attrNameLst>
                                          <p:attrName>ppt_x</p:attrName>
                                        </p:attrNameLst>
                                      </p:cBhvr>
                                      <p:tavLst>
                                        <p:tav tm="0">
                                          <p:val>
                                            <p:strVal val="0-#ppt_w/2"/>
                                          </p:val>
                                        </p:tav>
                                        <p:tav tm="100000">
                                          <p:val>
                                            <p:strVal val="#ppt_x"/>
                                          </p:val>
                                        </p:tav>
                                      </p:tavLst>
                                    </p:anim>
                                    <p:anim calcmode="lin" valueType="num">
                                      <p:cBhvr additive="base">
                                        <p:cTn id="16" dur="750" fill="hold"/>
                                        <p:tgtEl>
                                          <p:spTgt spid="22"/>
                                        </p:tgtEl>
                                        <p:attrNameLst>
                                          <p:attrName>ppt_y</p:attrName>
                                        </p:attrNameLst>
                                      </p:cBhvr>
                                      <p:tavLst>
                                        <p:tav tm="0">
                                          <p:val>
                                            <p:strVal val="#ppt_y"/>
                                          </p:val>
                                        </p:tav>
                                        <p:tav tm="100000">
                                          <p:val>
                                            <p:strVal val="#ppt_y"/>
                                          </p:val>
                                        </p:tav>
                                      </p:tavLst>
                                    </p:anim>
                                  </p:childTnLst>
                                </p:cTn>
                              </p:par>
                              <p:par>
                                <p:cTn id="17" presetID="42" presetClass="path" presetSubtype="0" accel="50000" decel="50000" fill="hold" nodeType="withEffect">
                                  <p:stCondLst>
                                    <p:cond delay="0"/>
                                  </p:stCondLst>
                                  <p:childTnLst>
                                    <p:animMotion origin="layout" path="M -4.16667E-7 3.33333E-6 L 0.24844 0.01389 " pathEditMode="relative" rAng="0" ptsTypes="AA">
                                      <p:cBhvr>
                                        <p:cTn id="18" dur="500" fill="hold"/>
                                        <p:tgtEl>
                                          <p:spTgt spid="4"/>
                                        </p:tgtEl>
                                        <p:attrNameLst>
                                          <p:attrName>ppt_x</p:attrName>
                                          <p:attrName>ppt_y</p:attrName>
                                        </p:attrNameLst>
                                      </p:cBhvr>
                                      <p:rCtr x="12422" y="694"/>
                                    </p:animMotion>
                                  </p:childTnLst>
                                </p:cTn>
                              </p:par>
                              <p:par>
                                <p:cTn id="19" presetID="42" presetClass="path" presetSubtype="0" accel="50000" decel="50000" fill="hold" nodeType="withEffect">
                                  <p:stCondLst>
                                    <p:cond delay="0"/>
                                  </p:stCondLst>
                                  <p:childTnLst>
                                    <p:animMotion origin="layout" path="M -4.16667E-7 3.20988E-6 L -4.16667E-7 0.25 " pathEditMode="relative" rAng="0" ptsTypes="AA">
                                      <p:cBhvr>
                                        <p:cTn id="20" dur="500" fill="hold"/>
                                        <p:tgtEl>
                                          <p:spTgt spid="12"/>
                                        </p:tgtEl>
                                        <p:attrNameLst>
                                          <p:attrName>ppt_x</p:attrName>
                                          <p:attrName>ppt_y</p:attrName>
                                        </p:attrNameLst>
                                      </p:cBhvr>
                                      <p:rCtr x="0" y="12500"/>
                                    </p:animMotion>
                                  </p:childTnLst>
                                </p:cTn>
                              </p:par>
                              <p:par>
                                <p:cTn id="21" presetID="42" presetClass="path" presetSubtype="0" accel="50000" decel="50000" fill="hold" grpId="1" nodeType="withEffect">
                                  <p:stCondLst>
                                    <p:cond delay="0"/>
                                  </p:stCondLst>
                                  <p:childTnLst>
                                    <p:animMotion origin="layout" path="M 3.19444E-6 -4.44444E-6 L 3.19444E-6 0.25 " pathEditMode="relative" rAng="0" ptsTypes="AA">
                                      <p:cBhvr>
                                        <p:cTn id="22" dur="500" fill="hold"/>
                                        <p:tgtEl>
                                          <p:spTgt spid="22"/>
                                        </p:tgtEl>
                                        <p:attrNameLst>
                                          <p:attrName>ppt_x</p:attrName>
                                          <p:attrName>ppt_y</p:attrName>
                                        </p:attrNameLst>
                                      </p:cBhvr>
                                      <p:rCtr x="0" y="12500"/>
                                    </p:animMotion>
                                  </p:childTnLst>
                                </p:cTn>
                              </p:par>
                              <p:par>
                                <p:cTn id="23" presetID="2" presetClass="entr" presetSubtype="2"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1+#ppt_w/2"/>
                                          </p:val>
                                        </p:tav>
                                        <p:tav tm="100000">
                                          <p:val>
                                            <p:strVal val="#ppt_x"/>
                                          </p:val>
                                        </p:tav>
                                      </p:tavLst>
                                    </p:anim>
                                    <p:anim calcmode="lin" valueType="num">
                                      <p:cBhvr additive="base">
                                        <p:cTn id="26" dur="75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750" fill="hold"/>
                                        <p:tgtEl>
                                          <p:spTgt spid="15"/>
                                        </p:tgtEl>
                                        <p:attrNameLst>
                                          <p:attrName>ppt_x</p:attrName>
                                        </p:attrNameLst>
                                      </p:cBhvr>
                                      <p:tavLst>
                                        <p:tav tm="0">
                                          <p:val>
                                            <p:strVal val="1+#ppt_w/2"/>
                                          </p:val>
                                        </p:tav>
                                        <p:tav tm="100000">
                                          <p:val>
                                            <p:strVal val="#ppt_x"/>
                                          </p:val>
                                        </p:tav>
                                      </p:tavLst>
                                    </p:anim>
                                    <p:anim calcmode="lin" valueType="num">
                                      <p:cBhvr additive="base">
                                        <p:cTn id="30" dur="75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1+#ppt_w/2"/>
                                          </p:val>
                                        </p:tav>
                                        <p:tav tm="100000">
                                          <p:val>
                                            <p:strVal val="#ppt_x"/>
                                          </p:val>
                                        </p:tav>
                                      </p:tavLst>
                                    </p:anim>
                                    <p:anim calcmode="lin" valueType="num">
                                      <p:cBhvr additive="base">
                                        <p:cTn id="34" dur="750" fill="hold"/>
                                        <p:tgtEl>
                                          <p:spTgt spid="24"/>
                                        </p:tgtEl>
                                        <p:attrNameLst>
                                          <p:attrName>ppt_y</p:attrName>
                                        </p:attrNameLst>
                                      </p:cBhvr>
                                      <p:tavLst>
                                        <p:tav tm="0">
                                          <p:val>
                                            <p:strVal val="#ppt_y"/>
                                          </p:val>
                                        </p:tav>
                                        <p:tav tm="100000">
                                          <p:val>
                                            <p:strVal val="#ppt_y"/>
                                          </p:val>
                                        </p:tav>
                                      </p:tavLst>
                                    </p:anim>
                                  </p:childTnLst>
                                </p:cTn>
                              </p:par>
                              <p:par>
                                <p:cTn id="35" presetID="42" presetClass="path" presetSubtype="0" accel="50000" decel="50000" fill="hold" nodeType="withEffect">
                                  <p:stCondLst>
                                    <p:cond delay="0"/>
                                  </p:stCondLst>
                                  <p:childTnLst>
                                    <p:animMotion origin="layout" path="M 4.16667E-7 3.33333E-6 L -0.24974 0.00663 " pathEditMode="relative" rAng="0" ptsTypes="AA">
                                      <p:cBhvr>
                                        <p:cTn id="36" dur="500" fill="hold"/>
                                        <p:tgtEl>
                                          <p:spTgt spid="6"/>
                                        </p:tgtEl>
                                        <p:attrNameLst>
                                          <p:attrName>ppt_x</p:attrName>
                                          <p:attrName>ppt_y</p:attrName>
                                        </p:attrNameLst>
                                      </p:cBhvr>
                                      <p:rCtr x="-12491" y="324"/>
                                    </p:animMotion>
                                  </p:childTnLst>
                                </p:cTn>
                              </p:par>
                              <p:par>
                                <p:cTn id="37" presetID="42" presetClass="path" presetSubtype="0" accel="50000" decel="50000" fill="hold" nodeType="withEffect">
                                  <p:stCondLst>
                                    <p:cond delay="0"/>
                                  </p:stCondLst>
                                  <p:childTnLst>
                                    <p:animMotion origin="layout" path="M 4.16667E-7 3.20988E-6 L 4.16667E-7 0.25 " pathEditMode="relative" rAng="0" ptsTypes="AA">
                                      <p:cBhvr>
                                        <p:cTn id="38" dur="500" fill="hold"/>
                                        <p:tgtEl>
                                          <p:spTgt spid="15"/>
                                        </p:tgtEl>
                                        <p:attrNameLst>
                                          <p:attrName>ppt_x</p:attrName>
                                          <p:attrName>ppt_y</p:attrName>
                                        </p:attrNameLst>
                                      </p:cBhvr>
                                      <p:rCtr x="0" y="12500"/>
                                    </p:animMotion>
                                  </p:childTnLst>
                                </p:cTn>
                              </p:par>
                              <p:par>
                                <p:cTn id="39" presetID="42" presetClass="path" presetSubtype="0" accel="50000" decel="50000" fill="hold" grpId="1" nodeType="withEffect">
                                  <p:stCondLst>
                                    <p:cond delay="0"/>
                                  </p:stCondLst>
                                  <p:childTnLst>
                                    <p:animMotion origin="layout" path="M 4.16667E-7 -4.44444E-6 L 4.16667E-7 0.25 " pathEditMode="relative" rAng="0" ptsTypes="AA">
                                      <p:cBhvr>
                                        <p:cTn id="40" dur="500" fill="hold"/>
                                        <p:tgtEl>
                                          <p:spTgt spid="24"/>
                                        </p:tgtEl>
                                        <p:attrNameLst>
                                          <p:attrName>ppt_x</p:attrName>
                                          <p:attrName>ppt_y</p:attrName>
                                        </p:attrNameLst>
                                      </p:cBhvr>
                                      <p:rCtr x="0" y="12500"/>
                                    </p:animMotion>
                                  </p:childTnLst>
                                </p:cTn>
                              </p:par>
                            </p:childTnLst>
                          </p:cTn>
                        </p:par>
                        <p:par>
                          <p:cTn id="41" fill="hold">
                            <p:stCondLst>
                              <p:cond delay="750"/>
                            </p:stCondLst>
                            <p:childTnLst>
                              <p:par>
                                <p:cTn id="42" presetID="2" presetClass="entr" presetSubtype="4"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300" fill="hold"/>
                                        <p:tgtEl>
                                          <p:spTgt spid="8"/>
                                        </p:tgtEl>
                                        <p:attrNameLst>
                                          <p:attrName>ppt_x</p:attrName>
                                        </p:attrNameLst>
                                      </p:cBhvr>
                                      <p:tavLst>
                                        <p:tav tm="0">
                                          <p:val>
                                            <p:strVal val="#ppt_x"/>
                                          </p:val>
                                        </p:tav>
                                        <p:tav tm="100000">
                                          <p:val>
                                            <p:strVal val="#ppt_x"/>
                                          </p:val>
                                        </p:tav>
                                      </p:tavLst>
                                    </p:anim>
                                    <p:anim calcmode="lin" valueType="num">
                                      <p:cBhvr additive="base">
                                        <p:cTn id="45" dur="3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300" fill="hold"/>
                                        <p:tgtEl>
                                          <p:spTgt spid="18"/>
                                        </p:tgtEl>
                                        <p:attrNameLst>
                                          <p:attrName>ppt_x</p:attrName>
                                        </p:attrNameLst>
                                      </p:cBhvr>
                                      <p:tavLst>
                                        <p:tav tm="0">
                                          <p:val>
                                            <p:strVal val="#ppt_x"/>
                                          </p:val>
                                        </p:tav>
                                        <p:tav tm="100000">
                                          <p:val>
                                            <p:strVal val="#ppt_x"/>
                                          </p:val>
                                        </p:tav>
                                      </p:tavLst>
                                    </p:anim>
                                    <p:anim calcmode="lin" valueType="num">
                                      <p:cBhvr additive="base">
                                        <p:cTn id="49" dur="3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300" fill="hold"/>
                                        <p:tgtEl>
                                          <p:spTgt spid="23"/>
                                        </p:tgtEl>
                                        <p:attrNameLst>
                                          <p:attrName>ppt_x</p:attrName>
                                        </p:attrNameLst>
                                      </p:cBhvr>
                                      <p:tavLst>
                                        <p:tav tm="0">
                                          <p:val>
                                            <p:strVal val="#ppt_x"/>
                                          </p:val>
                                        </p:tav>
                                        <p:tav tm="100000">
                                          <p:val>
                                            <p:strVal val="#ppt_x"/>
                                          </p:val>
                                        </p:tav>
                                      </p:tavLst>
                                    </p:anim>
                                    <p:anim calcmode="lin" valueType="num">
                                      <p:cBhvr additive="base">
                                        <p:cTn id="53" dur="3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4" grpId="0"/>
      <p:bldP spid="24"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flipH="1">
            <a:off x="11258643" y="3908566"/>
            <a:ext cx="7381032" cy="7381032"/>
          </a:xfrm>
          <a:custGeom>
            <a:avLst/>
            <a:gdLst/>
            <a:ahLst/>
            <a:cxnLst/>
            <a:rect l="l" t="t" r="r" b="b"/>
            <a:pathLst>
              <a:path w="7381032" h="7381032">
                <a:moveTo>
                  <a:pt x="7381032" y="0"/>
                </a:moveTo>
                <a:lnTo>
                  <a:pt x="0" y="0"/>
                </a:lnTo>
                <a:lnTo>
                  <a:pt x="0" y="7381032"/>
                </a:lnTo>
                <a:lnTo>
                  <a:pt x="7381032" y="7381032"/>
                </a:lnTo>
                <a:lnTo>
                  <a:pt x="73810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1675"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802268" y="3938002"/>
            <a:ext cx="3549980" cy="5324971"/>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23306" r="-380084" b="-171526"/>
              </a:stretch>
            </a:blipFill>
          </p:spPr>
        </p:sp>
      </p:grpSp>
      <p:grpSp>
        <p:nvGrpSpPr>
          <p:cNvPr id="6" name="Group 6"/>
          <p:cNvGrpSpPr/>
          <p:nvPr/>
        </p:nvGrpSpPr>
        <p:grpSpPr>
          <a:xfrm>
            <a:off x="11935751" y="3938002"/>
            <a:ext cx="3549980" cy="5324971"/>
            <a:chOff x="0" y="0"/>
            <a:chExt cx="6350000" cy="9525000"/>
          </a:xfrm>
        </p:grpSpPr>
        <p:sp>
          <p:nvSpPr>
            <p:cNvPr id="7" name="Freeform 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206886" t="-195981" r="-241843"/>
              </a:stretch>
            </a:blipFill>
          </p:spPr>
        </p:sp>
      </p:grpSp>
      <p:grpSp>
        <p:nvGrpSpPr>
          <p:cNvPr id="8" name="Group 8"/>
          <p:cNvGrpSpPr/>
          <p:nvPr/>
        </p:nvGrpSpPr>
        <p:grpSpPr>
          <a:xfrm>
            <a:off x="6872605" y="2526853"/>
            <a:ext cx="4542790" cy="6731447"/>
            <a:chOff x="0" y="0"/>
            <a:chExt cx="6350000" cy="9409348"/>
          </a:xfrm>
        </p:grpSpPr>
        <p:sp>
          <p:nvSpPr>
            <p:cNvPr id="9" name="Freeform 9"/>
            <p:cNvSpPr/>
            <p:nvPr/>
          </p:nvSpPr>
          <p:spPr>
            <a:xfrm>
              <a:off x="0" y="0"/>
              <a:ext cx="6350000" cy="9409348"/>
            </a:xfrm>
            <a:custGeom>
              <a:avLst/>
              <a:gdLst/>
              <a:ahLst/>
              <a:cxnLst/>
              <a:rect l="l" t="t" r="r" b="b"/>
              <a:pathLst>
                <a:path w="6350000" h="9409348">
                  <a:moveTo>
                    <a:pt x="0" y="8932607"/>
                  </a:moveTo>
                  <a:lnTo>
                    <a:pt x="0" y="476740"/>
                  </a:lnTo>
                  <a:cubicBezTo>
                    <a:pt x="0" y="213279"/>
                    <a:pt x="215900" y="0"/>
                    <a:pt x="482600" y="0"/>
                  </a:cubicBezTo>
                  <a:lnTo>
                    <a:pt x="5867400" y="0"/>
                  </a:lnTo>
                  <a:cubicBezTo>
                    <a:pt x="6134100" y="0"/>
                    <a:pt x="6350000" y="214533"/>
                    <a:pt x="6350000" y="476740"/>
                  </a:cubicBezTo>
                  <a:lnTo>
                    <a:pt x="6350000" y="8932607"/>
                  </a:lnTo>
                  <a:cubicBezTo>
                    <a:pt x="6350000" y="9196070"/>
                    <a:pt x="6134100" y="9409348"/>
                    <a:pt x="5867400" y="9409348"/>
                  </a:cubicBezTo>
                  <a:lnTo>
                    <a:pt x="482600" y="9409348"/>
                  </a:lnTo>
                  <a:cubicBezTo>
                    <a:pt x="217170" y="9409348"/>
                    <a:pt x="0" y="9196070"/>
                    <a:pt x="0" y="8932607"/>
                  </a:cubicBezTo>
                  <a:close/>
                </a:path>
              </a:pathLst>
            </a:custGeom>
            <a:blipFill>
              <a:blip r:embed="rId4"/>
              <a:stretch>
                <a:fillRect l="-379570" t="-194413" r="-59624"/>
              </a:stretch>
            </a:blipFill>
          </p:spPr>
        </p:sp>
      </p:grpSp>
      <p:sp>
        <p:nvSpPr>
          <p:cNvPr id="10" name="Freeform 10"/>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flipH="1" flipV="1">
            <a:off x="-1873811" y="-1622037"/>
            <a:ext cx="5805022" cy="5530603"/>
          </a:xfrm>
          <a:custGeom>
            <a:avLst/>
            <a:gdLst/>
            <a:ahLst/>
            <a:cxnLst/>
            <a:rect l="l" t="t" r="r" b="b"/>
            <a:pathLst>
              <a:path w="5805022" h="5530603">
                <a:moveTo>
                  <a:pt x="5805022" y="5530603"/>
                </a:moveTo>
                <a:lnTo>
                  <a:pt x="0" y="5530603"/>
                </a:lnTo>
                <a:lnTo>
                  <a:pt x="0" y="0"/>
                </a:lnTo>
                <a:lnTo>
                  <a:pt x="5805022" y="0"/>
                </a:lnTo>
                <a:lnTo>
                  <a:pt x="5805022" y="5530603"/>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3034030" y="8119111"/>
            <a:ext cx="3086100" cy="1219200"/>
            <a:chOff x="0" y="0"/>
            <a:chExt cx="812800" cy="321106"/>
          </a:xfrm>
        </p:grpSpPr>
        <p:sp>
          <p:nvSpPr>
            <p:cNvPr id="13" name="Freeform 13"/>
            <p:cNvSpPr/>
            <p:nvPr/>
          </p:nvSpPr>
          <p:spPr>
            <a:xfrm>
              <a:off x="0" y="0"/>
              <a:ext cx="812800" cy="321106"/>
            </a:xfrm>
            <a:custGeom>
              <a:avLst/>
              <a:gdLst/>
              <a:ahLst/>
              <a:cxnLst/>
              <a:rect l="l" t="t" r="r" b="b"/>
              <a:pathLst>
                <a:path w="812800" h="321106">
                  <a:moveTo>
                    <a:pt x="127941" y="0"/>
                  </a:moveTo>
                  <a:lnTo>
                    <a:pt x="684859" y="0"/>
                  </a:lnTo>
                  <a:cubicBezTo>
                    <a:pt x="718791" y="0"/>
                    <a:pt x="751333" y="13479"/>
                    <a:pt x="775327" y="37473"/>
                  </a:cubicBezTo>
                  <a:cubicBezTo>
                    <a:pt x="799321" y="61467"/>
                    <a:pt x="812800" y="94009"/>
                    <a:pt x="812800" y="127941"/>
                  </a:cubicBezTo>
                  <a:lnTo>
                    <a:pt x="812800" y="193165"/>
                  </a:lnTo>
                  <a:cubicBezTo>
                    <a:pt x="812800" y="227097"/>
                    <a:pt x="799321" y="259640"/>
                    <a:pt x="775327" y="283633"/>
                  </a:cubicBezTo>
                  <a:cubicBezTo>
                    <a:pt x="751333" y="307627"/>
                    <a:pt x="718791" y="321106"/>
                    <a:pt x="684859" y="321106"/>
                  </a:cubicBezTo>
                  <a:lnTo>
                    <a:pt x="127941" y="321106"/>
                  </a:lnTo>
                  <a:cubicBezTo>
                    <a:pt x="94009" y="321106"/>
                    <a:pt x="61467" y="307627"/>
                    <a:pt x="37473" y="283633"/>
                  </a:cubicBezTo>
                  <a:cubicBezTo>
                    <a:pt x="13479" y="259640"/>
                    <a:pt x="0" y="227097"/>
                    <a:pt x="0" y="193165"/>
                  </a:cubicBezTo>
                  <a:lnTo>
                    <a:pt x="0" y="127941"/>
                  </a:lnTo>
                  <a:cubicBezTo>
                    <a:pt x="0" y="94009"/>
                    <a:pt x="13479" y="61467"/>
                    <a:pt x="37473" y="37473"/>
                  </a:cubicBezTo>
                  <a:cubicBezTo>
                    <a:pt x="61467" y="13479"/>
                    <a:pt x="94009" y="0"/>
                    <a:pt x="127941" y="0"/>
                  </a:cubicBezTo>
                  <a:close/>
                </a:path>
              </a:pathLst>
            </a:custGeom>
            <a:solidFill>
              <a:srgbClr val="22171D"/>
            </a:solidFill>
          </p:spPr>
        </p:sp>
        <p:sp>
          <p:nvSpPr>
            <p:cNvPr id="14" name="TextBox 14"/>
            <p:cNvSpPr txBox="1"/>
            <p:nvPr/>
          </p:nvSpPr>
          <p:spPr>
            <a:xfrm>
              <a:off x="0" y="-38100"/>
              <a:ext cx="812800" cy="359206"/>
            </a:xfrm>
            <a:prstGeom prst="rect">
              <a:avLst/>
            </a:prstGeom>
          </p:spPr>
          <p:txBody>
            <a:bodyPr lIns="50800" tIns="50800" rIns="50800" bIns="50800" rtlCol="0" anchor="ctr"/>
            <a:lstStyle/>
            <a:p>
              <a:pPr algn="ctr">
                <a:lnSpc>
                  <a:spcPts val="2930"/>
                </a:lnSpc>
              </a:pPr>
              <a:endParaRPr/>
            </a:p>
          </p:txBody>
        </p:sp>
      </p:grpSp>
      <p:grpSp>
        <p:nvGrpSpPr>
          <p:cNvPr id="15" name="Group 15"/>
          <p:cNvGrpSpPr/>
          <p:nvPr/>
        </p:nvGrpSpPr>
        <p:grpSpPr>
          <a:xfrm>
            <a:off x="12167870" y="8119111"/>
            <a:ext cx="3086100" cy="1219200"/>
            <a:chOff x="0" y="0"/>
            <a:chExt cx="812800" cy="321106"/>
          </a:xfrm>
        </p:grpSpPr>
        <p:sp>
          <p:nvSpPr>
            <p:cNvPr id="16" name="Freeform 16"/>
            <p:cNvSpPr/>
            <p:nvPr/>
          </p:nvSpPr>
          <p:spPr>
            <a:xfrm>
              <a:off x="0" y="0"/>
              <a:ext cx="812800" cy="321106"/>
            </a:xfrm>
            <a:custGeom>
              <a:avLst/>
              <a:gdLst/>
              <a:ahLst/>
              <a:cxnLst/>
              <a:rect l="l" t="t" r="r" b="b"/>
              <a:pathLst>
                <a:path w="812800" h="321106">
                  <a:moveTo>
                    <a:pt x="127941" y="0"/>
                  </a:moveTo>
                  <a:lnTo>
                    <a:pt x="684859" y="0"/>
                  </a:lnTo>
                  <a:cubicBezTo>
                    <a:pt x="718791" y="0"/>
                    <a:pt x="751333" y="13479"/>
                    <a:pt x="775327" y="37473"/>
                  </a:cubicBezTo>
                  <a:cubicBezTo>
                    <a:pt x="799321" y="61467"/>
                    <a:pt x="812800" y="94009"/>
                    <a:pt x="812800" y="127941"/>
                  </a:cubicBezTo>
                  <a:lnTo>
                    <a:pt x="812800" y="193165"/>
                  </a:lnTo>
                  <a:cubicBezTo>
                    <a:pt x="812800" y="227097"/>
                    <a:pt x="799321" y="259640"/>
                    <a:pt x="775327" y="283633"/>
                  </a:cubicBezTo>
                  <a:cubicBezTo>
                    <a:pt x="751333" y="307627"/>
                    <a:pt x="718791" y="321106"/>
                    <a:pt x="684859" y="321106"/>
                  </a:cubicBezTo>
                  <a:lnTo>
                    <a:pt x="127941" y="321106"/>
                  </a:lnTo>
                  <a:cubicBezTo>
                    <a:pt x="94009" y="321106"/>
                    <a:pt x="61467" y="307627"/>
                    <a:pt x="37473" y="283633"/>
                  </a:cubicBezTo>
                  <a:cubicBezTo>
                    <a:pt x="13479" y="259640"/>
                    <a:pt x="0" y="227097"/>
                    <a:pt x="0" y="193165"/>
                  </a:cubicBezTo>
                  <a:lnTo>
                    <a:pt x="0" y="127941"/>
                  </a:lnTo>
                  <a:cubicBezTo>
                    <a:pt x="0" y="94009"/>
                    <a:pt x="13479" y="61467"/>
                    <a:pt x="37473" y="37473"/>
                  </a:cubicBezTo>
                  <a:cubicBezTo>
                    <a:pt x="61467" y="13479"/>
                    <a:pt x="94009" y="0"/>
                    <a:pt x="127941" y="0"/>
                  </a:cubicBezTo>
                  <a:close/>
                </a:path>
              </a:pathLst>
            </a:custGeom>
            <a:solidFill>
              <a:srgbClr val="22171D"/>
            </a:solidFill>
          </p:spPr>
        </p:sp>
        <p:sp>
          <p:nvSpPr>
            <p:cNvPr id="17" name="TextBox 17"/>
            <p:cNvSpPr txBox="1"/>
            <p:nvPr/>
          </p:nvSpPr>
          <p:spPr>
            <a:xfrm>
              <a:off x="0" y="-38100"/>
              <a:ext cx="812800" cy="359206"/>
            </a:xfrm>
            <a:prstGeom prst="rect">
              <a:avLst/>
            </a:prstGeom>
          </p:spPr>
          <p:txBody>
            <a:bodyPr lIns="50800" tIns="50800" rIns="50800" bIns="50800" rtlCol="0" anchor="ctr"/>
            <a:lstStyle/>
            <a:p>
              <a:pPr algn="ctr">
                <a:lnSpc>
                  <a:spcPts val="2930"/>
                </a:lnSpc>
              </a:pPr>
              <a:endParaRPr/>
            </a:p>
          </p:txBody>
        </p:sp>
      </p:grpSp>
      <p:grpSp>
        <p:nvGrpSpPr>
          <p:cNvPr id="18" name="Group 18"/>
          <p:cNvGrpSpPr/>
          <p:nvPr/>
        </p:nvGrpSpPr>
        <p:grpSpPr>
          <a:xfrm>
            <a:off x="7029357" y="8039100"/>
            <a:ext cx="4229286" cy="1219200"/>
            <a:chOff x="0" y="0"/>
            <a:chExt cx="1113886" cy="321106"/>
          </a:xfrm>
        </p:grpSpPr>
        <p:sp>
          <p:nvSpPr>
            <p:cNvPr id="19" name="Freeform 19"/>
            <p:cNvSpPr/>
            <p:nvPr/>
          </p:nvSpPr>
          <p:spPr>
            <a:xfrm>
              <a:off x="0" y="0"/>
              <a:ext cx="1113886" cy="321106"/>
            </a:xfrm>
            <a:custGeom>
              <a:avLst/>
              <a:gdLst/>
              <a:ahLst/>
              <a:cxnLst/>
              <a:rect l="l" t="t" r="r" b="b"/>
              <a:pathLst>
                <a:path w="1113886" h="321106">
                  <a:moveTo>
                    <a:pt x="93358" y="0"/>
                  </a:moveTo>
                  <a:lnTo>
                    <a:pt x="1020528" y="0"/>
                  </a:lnTo>
                  <a:cubicBezTo>
                    <a:pt x="1045288" y="0"/>
                    <a:pt x="1069034" y="9836"/>
                    <a:pt x="1086542" y="27344"/>
                  </a:cubicBezTo>
                  <a:cubicBezTo>
                    <a:pt x="1104050" y="44852"/>
                    <a:pt x="1113886" y="68598"/>
                    <a:pt x="1113886" y="93358"/>
                  </a:cubicBezTo>
                  <a:lnTo>
                    <a:pt x="1113886" y="227748"/>
                  </a:lnTo>
                  <a:cubicBezTo>
                    <a:pt x="1113886" y="252508"/>
                    <a:pt x="1104050" y="276254"/>
                    <a:pt x="1086542" y="293762"/>
                  </a:cubicBezTo>
                  <a:cubicBezTo>
                    <a:pt x="1069034" y="311270"/>
                    <a:pt x="1045288" y="321106"/>
                    <a:pt x="1020528" y="321106"/>
                  </a:cubicBezTo>
                  <a:lnTo>
                    <a:pt x="93358" y="321106"/>
                  </a:lnTo>
                  <a:cubicBezTo>
                    <a:pt x="68598" y="321106"/>
                    <a:pt x="44852" y="311270"/>
                    <a:pt x="27344" y="293762"/>
                  </a:cubicBezTo>
                  <a:cubicBezTo>
                    <a:pt x="9836" y="276254"/>
                    <a:pt x="0" y="252508"/>
                    <a:pt x="0" y="227748"/>
                  </a:cubicBezTo>
                  <a:lnTo>
                    <a:pt x="0" y="93358"/>
                  </a:lnTo>
                  <a:cubicBezTo>
                    <a:pt x="0" y="68598"/>
                    <a:pt x="9836" y="44852"/>
                    <a:pt x="27344" y="27344"/>
                  </a:cubicBezTo>
                  <a:cubicBezTo>
                    <a:pt x="44852" y="9836"/>
                    <a:pt x="68598" y="0"/>
                    <a:pt x="93358" y="0"/>
                  </a:cubicBezTo>
                  <a:close/>
                </a:path>
              </a:pathLst>
            </a:custGeom>
            <a:solidFill>
              <a:srgbClr val="22171D"/>
            </a:solidFill>
          </p:spPr>
        </p:sp>
        <p:sp>
          <p:nvSpPr>
            <p:cNvPr id="20" name="TextBox 20"/>
            <p:cNvSpPr txBox="1"/>
            <p:nvPr/>
          </p:nvSpPr>
          <p:spPr>
            <a:xfrm>
              <a:off x="0" y="-38100"/>
              <a:ext cx="1113886" cy="359206"/>
            </a:xfrm>
            <a:prstGeom prst="rect">
              <a:avLst/>
            </a:prstGeom>
          </p:spPr>
          <p:txBody>
            <a:bodyPr lIns="50800" tIns="50800" rIns="50800" bIns="50800" rtlCol="0" anchor="ctr"/>
            <a:lstStyle/>
            <a:p>
              <a:pPr algn="ctr">
                <a:lnSpc>
                  <a:spcPts val="2930"/>
                </a:lnSpc>
              </a:pPr>
              <a:endParaRPr/>
            </a:p>
          </p:txBody>
        </p:sp>
      </p:grpSp>
      <p:sp>
        <p:nvSpPr>
          <p:cNvPr id="21" name="TextBox 21"/>
          <p:cNvSpPr txBox="1"/>
          <p:nvPr/>
        </p:nvSpPr>
        <p:spPr>
          <a:xfrm>
            <a:off x="4831861" y="1138994"/>
            <a:ext cx="8624277" cy="751977"/>
          </a:xfrm>
          <a:prstGeom prst="rect">
            <a:avLst/>
          </a:prstGeom>
        </p:spPr>
        <p:txBody>
          <a:bodyPr lIns="0" tIns="0" rIns="0" bIns="0" rtlCol="0" anchor="t">
            <a:spAutoFit/>
          </a:bodyPr>
          <a:lstStyle/>
          <a:p>
            <a:pPr algn="ctr">
              <a:lnSpc>
                <a:spcPts val="5547"/>
              </a:lnSpc>
            </a:pPr>
            <a:r>
              <a:rPr lang="en-US" sz="6029">
                <a:solidFill>
                  <a:srgbClr val="22171D"/>
                </a:solidFill>
                <a:latin typeface="Hammersmith One"/>
                <a:ea typeface="Hammersmith One"/>
                <a:cs typeface="Hammersmith One"/>
                <a:sym typeface="Hammersmith One"/>
              </a:rPr>
              <a:t>Neural Style Transfer</a:t>
            </a:r>
          </a:p>
        </p:txBody>
      </p:sp>
      <p:sp>
        <p:nvSpPr>
          <p:cNvPr id="22" name="TextBox 22"/>
          <p:cNvSpPr txBox="1"/>
          <p:nvPr/>
        </p:nvSpPr>
        <p:spPr>
          <a:xfrm>
            <a:off x="3494002" y="8317788"/>
            <a:ext cx="2159403" cy="738132"/>
          </a:xfrm>
          <a:prstGeom prst="rect">
            <a:avLst/>
          </a:prstGeom>
        </p:spPr>
        <p:txBody>
          <a:bodyPr lIns="0" tIns="0" rIns="0" bIns="0" rtlCol="0" anchor="t">
            <a:spAutoFit/>
          </a:bodyPr>
          <a:lstStyle/>
          <a:p>
            <a:pPr algn="ctr">
              <a:lnSpc>
                <a:spcPts val="2832"/>
              </a:lnSpc>
            </a:pPr>
            <a:r>
              <a:rPr lang="en-US" sz="3078">
                <a:solidFill>
                  <a:srgbClr val="EBCFD9"/>
                </a:solidFill>
                <a:latin typeface="Hammersmith One"/>
                <a:ea typeface="Hammersmith One"/>
                <a:cs typeface="Hammersmith One"/>
                <a:sym typeface="Hammersmith One"/>
              </a:rPr>
              <a:t>Content</a:t>
            </a:r>
          </a:p>
          <a:p>
            <a:pPr algn="ctr">
              <a:lnSpc>
                <a:spcPts val="2832"/>
              </a:lnSpc>
            </a:pPr>
            <a:r>
              <a:rPr lang="en-US" sz="3078">
                <a:solidFill>
                  <a:srgbClr val="EBCFD9"/>
                </a:solidFill>
                <a:latin typeface="Hammersmith One"/>
                <a:ea typeface="Hammersmith One"/>
                <a:cs typeface="Hammersmith One"/>
                <a:sym typeface="Hammersmith One"/>
              </a:rPr>
              <a:t>Image</a:t>
            </a:r>
          </a:p>
        </p:txBody>
      </p:sp>
      <p:sp>
        <p:nvSpPr>
          <p:cNvPr id="23" name="TextBox 23"/>
          <p:cNvSpPr txBox="1"/>
          <p:nvPr/>
        </p:nvSpPr>
        <p:spPr>
          <a:xfrm>
            <a:off x="8064299" y="8317788"/>
            <a:ext cx="2159403" cy="738132"/>
          </a:xfrm>
          <a:prstGeom prst="rect">
            <a:avLst/>
          </a:prstGeom>
        </p:spPr>
        <p:txBody>
          <a:bodyPr lIns="0" tIns="0" rIns="0" bIns="0" rtlCol="0" anchor="t">
            <a:spAutoFit/>
          </a:bodyPr>
          <a:lstStyle/>
          <a:p>
            <a:pPr algn="ctr">
              <a:lnSpc>
                <a:spcPts val="2832"/>
              </a:lnSpc>
            </a:pPr>
            <a:r>
              <a:rPr lang="en-US" sz="3078">
                <a:solidFill>
                  <a:srgbClr val="EBCFD9"/>
                </a:solidFill>
                <a:latin typeface="Hammersmith One"/>
                <a:ea typeface="Hammersmith One"/>
                <a:cs typeface="Hammersmith One"/>
                <a:sym typeface="Hammersmith One"/>
              </a:rPr>
              <a:t>Stylized</a:t>
            </a:r>
          </a:p>
          <a:p>
            <a:pPr algn="ctr">
              <a:lnSpc>
                <a:spcPts val="2832"/>
              </a:lnSpc>
            </a:pPr>
            <a:r>
              <a:rPr lang="en-US" sz="3078">
                <a:solidFill>
                  <a:srgbClr val="EBCFD9"/>
                </a:solidFill>
                <a:latin typeface="Hammersmith One"/>
                <a:ea typeface="Hammersmith One"/>
                <a:cs typeface="Hammersmith One"/>
                <a:sym typeface="Hammersmith One"/>
              </a:rPr>
              <a:t>Image</a:t>
            </a:r>
          </a:p>
        </p:txBody>
      </p:sp>
      <p:sp>
        <p:nvSpPr>
          <p:cNvPr id="24" name="TextBox 24"/>
          <p:cNvSpPr txBox="1"/>
          <p:nvPr/>
        </p:nvSpPr>
        <p:spPr>
          <a:xfrm>
            <a:off x="12631040" y="8317788"/>
            <a:ext cx="2159403" cy="738132"/>
          </a:xfrm>
          <a:prstGeom prst="rect">
            <a:avLst/>
          </a:prstGeom>
        </p:spPr>
        <p:txBody>
          <a:bodyPr lIns="0" tIns="0" rIns="0" bIns="0" rtlCol="0" anchor="t">
            <a:spAutoFit/>
          </a:bodyPr>
          <a:lstStyle/>
          <a:p>
            <a:pPr algn="ctr">
              <a:lnSpc>
                <a:spcPts val="2832"/>
              </a:lnSpc>
            </a:pPr>
            <a:r>
              <a:rPr lang="en-US" sz="3078">
                <a:solidFill>
                  <a:srgbClr val="EBCFD9"/>
                </a:solidFill>
                <a:latin typeface="Hammersmith One"/>
                <a:ea typeface="Hammersmith One"/>
                <a:cs typeface="Hammersmith One"/>
                <a:sym typeface="Hammersmith One"/>
              </a:rPr>
              <a:t>Style</a:t>
            </a:r>
          </a:p>
          <a:p>
            <a:pPr algn="ctr">
              <a:lnSpc>
                <a:spcPts val="2832"/>
              </a:lnSpc>
            </a:pPr>
            <a:r>
              <a:rPr lang="en-US" sz="3078">
                <a:solidFill>
                  <a:srgbClr val="EBCFD9"/>
                </a:solidFill>
                <a:latin typeface="Hammersmith One"/>
                <a:ea typeface="Hammersmith One"/>
                <a:cs typeface="Hammersmith One"/>
                <a:sym typeface="Hammersmith One"/>
              </a:rPr>
              <a:t>Image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750" fill="hold"/>
                                        <p:tgtEl>
                                          <p:spTgt spid="22"/>
                                        </p:tgtEl>
                                        <p:attrNameLst>
                                          <p:attrName>ppt_x</p:attrName>
                                        </p:attrNameLst>
                                      </p:cBhvr>
                                      <p:tavLst>
                                        <p:tav tm="0">
                                          <p:val>
                                            <p:strVal val="0-#ppt_w/2"/>
                                          </p:val>
                                        </p:tav>
                                        <p:tav tm="100000">
                                          <p:val>
                                            <p:strVal val="#ppt_x"/>
                                          </p:val>
                                        </p:tav>
                                      </p:tavLst>
                                    </p:anim>
                                    <p:anim calcmode="lin" valueType="num">
                                      <p:cBhvr additive="base">
                                        <p:cTn id="16" dur="750" fill="hold"/>
                                        <p:tgtEl>
                                          <p:spTgt spid="22"/>
                                        </p:tgtEl>
                                        <p:attrNameLst>
                                          <p:attrName>ppt_y</p:attrName>
                                        </p:attrNameLst>
                                      </p:cBhvr>
                                      <p:tavLst>
                                        <p:tav tm="0">
                                          <p:val>
                                            <p:strVal val="#ppt_y"/>
                                          </p:val>
                                        </p:tav>
                                        <p:tav tm="100000">
                                          <p:val>
                                            <p:strVal val="#ppt_y"/>
                                          </p:val>
                                        </p:tav>
                                      </p:tavLst>
                                    </p:anim>
                                  </p:childTnLst>
                                </p:cTn>
                              </p:par>
                              <p:par>
                                <p:cTn id="17" presetID="42" presetClass="path" presetSubtype="0" accel="50000" decel="50000" fill="hold" nodeType="withEffect">
                                  <p:stCondLst>
                                    <p:cond delay="0"/>
                                  </p:stCondLst>
                                  <p:childTnLst>
                                    <p:animMotion origin="layout" path="M -4.16667E-7 3.33333E-6 L 0.24844 -0.00093 " pathEditMode="relative" rAng="0" ptsTypes="AA">
                                      <p:cBhvr>
                                        <p:cTn id="18" dur="500" fill="hold"/>
                                        <p:tgtEl>
                                          <p:spTgt spid="4"/>
                                        </p:tgtEl>
                                        <p:attrNameLst>
                                          <p:attrName>ppt_x</p:attrName>
                                          <p:attrName>ppt_y</p:attrName>
                                        </p:attrNameLst>
                                      </p:cBhvr>
                                      <p:rCtr x="12422" y="-46"/>
                                    </p:animMotion>
                                  </p:childTnLst>
                                </p:cTn>
                              </p:par>
                              <p:par>
                                <p:cTn id="19" presetID="42" presetClass="path" presetSubtype="0" accel="50000" decel="50000" fill="hold" nodeType="withEffect">
                                  <p:stCondLst>
                                    <p:cond delay="0"/>
                                  </p:stCondLst>
                                  <p:childTnLst>
                                    <p:animMotion origin="layout" path="M 0 0 L 0 0.25 E" pathEditMode="relative" ptsTypes="">
                                      <p:cBhvr>
                                        <p:cTn id="20" dur="500" fill="hold"/>
                                        <p:tgtEl>
                                          <p:spTgt spid="12"/>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25 E" pathEditMode="relative" ptsTypes="">
                                      <p:cBhvr>
                                        <p:cTn id="22" dur="500" fill="hold"/>
                                        <p:tgtEl>
                                          <p:spTgt spid="22"/>
                                        </p:tgtEl>
                                        <p:attrNameLst>
                                          <p:attrName>ppt_x</p:attrName>
                                          <p:attrName>ppt_y</p:attrName>
                                        </p:attrNameLst>
                                      </p:cBhvr>
                                    </p:animMotion>
                                  </p:childTnLst>
                                </p:cTn>
                              </p:par>
                              <p:par>
                                <p:cTn id="23" presetID="2" presetClass="entr" presetSubtype="2"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1+#ppt_w/2"/>
                                          </p:val>
                                        </p:tav>
                                        <p:tav tm="100000">
                                          <p:val>
                                            <p:strVal val="#ppt_x"/>
                                          </p:val>
                                        </p:tav>
                                      </p:tavLst>
                                    </p:anim>
                                    <p:anim calcmode="lin" valueType="num">
                                      <p:cBhvr additive="base">
                                        <p:cTn id="26" dur="75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750" fill="hold"/>
                                        <p:tgtEl>
                                          <p:spTgt spid="15"/>
                                        </p:tgtEl>
                                        <p:attrNameLst>
                                          <p:attrName>ppt_x</p:attrName>
                                        </p:attrNameLst>
                                      </p:cBhvr>
                                      <p:tavLst>
                                        <p:tav tm="0">
                                          <p:val>
                                            <p:strVal val="1+#ppt_w/2"/>
                                          </p:val>
                                        </p:tav>
                                        <p:tav tm="100000">
                                          <p:val>
                                            <p:strVal val="#ppt_x"/>
                                          </p:val>
                                        </p:tav>
                                      </p:tavLst>
                                    </p:anim>
                                    <p:anim calcmode="lin" valueType="num">
                                      <p:cBhvr additive="base">
                                        <p:cTn id="30" dur="75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1+#ppt_w/2"/>
                                          </p:val>
                                        </p:tav>
                                        <p:tav tm="100000">
                                          <p:val>
                                            <p:strVal val="#ppt_x"/>
                                          </p:val>
                                        </p:tav>
                                      </p:tavLst>
                                    </p:anim>
                                    <p:anim calcmode="lin" valueType="num">
                                      <p:cBhvr additive="base">
                                        <p:cTn id="34" dur="750" fill="hold"/>
                                        <p:tgtEl>
                                          <p:spTgt spid="24"/>
                                        </p:tgtEl>
                                        <p:attrNameLst>
                                          <p:attrName>ppt_y</p:attrName>
                                        </p:attrNameLst>
                                      </p:cBhvr>
                                      <p:tavLst>
                                        <p:tav tm="0">
                                          <p:val>
                                            <p:strVal val="#ppt_y"/>
                                          </p:val>
                                        </p:tav>
                                        <p:tav tm="100000">
                                          <p:val>
                                            <p:strVal val="#ppt_y"/>
                                          </p:val>
                                        </p:tav>
                                      </p:tavLst>
                                    </p:anim>
                                  </p:childTnLst>
                                </p:cTn>
                              </p:par>
                              <p:par>
                                <p:cTn id="35" presetID="42" presetClass="path" presetSubtype="0" accel="50000" decel="50000" fill="hold" nodeType="withEffect">
                                  <p:stCondLst>
                                    <p:cond delay="0"/>
                                  </p:stCondLst>
                                  <p:childTnLst>
                                    <p:animMotion origin="layout" path="M 4.16667E-7 3.33333E-6 L -0.24844 0.00663 " pathEditMode="relative" rAng="0" ptsTypes="AA">
                                      <p:cBhvr>
                                        <p:cTn id="36" dur="500" fill="hold"/>
                                        <p:tgtEl>
                                          <p:spTgt spid="6"/>
                                        </p:tgtEl>
                                        <p:attrNameLst>
                                          <p:attrName>ppt_x</p:attrName>
                                          <p:attrName>ppt_y</p:attrName>
                                        </p:attrNameLst>
                                      </p:cBhvr>
                                      <p:rCtr x="-12422" y="324"/>
                                    </p:animMotion>
                                  </p:childTnLst>
                                </p:cTn>
                              </p:par>
                              <p:par>
                                <p:cTn id="37" presetID="42" presetClass="path" presetSubtype="0" accel="50000" decel="50000" fill="hold" nodeType="withEffect">
                                  <p:stCondLst>
                                    <p:cond delay="0"/>
                                  </p:stCondLst>
                                  <p:childTnLst>
                                    <p:animMotion origin="layout" path="M 4.16667E-7 3.20988E-6 L 4.16667E-7 0.25 " pathEditMode="relative" rAng="0" ptsTypes="AA">
                                      <p:cBhvr>
                                        <p:cTn id="38" dur="500" fill="hold"/>
                                        <p:tgtEl>
                                          <p:spTgt spid="15"/>
                                        </p:tgtEl>
                                        <p:attrNameLst>
                                          <p:attrName>ppt_x</p:attrName>
                                          <p:attrName>ppt_y</p:attrName>
                                        </p:attrNameLst>
                                      </p:cBhvr>
                                      <p:rCtr x="0" y="12500"/>
                                    </p:animMotion>
                                  </p:childTnLst>
                                </p:cTn>
                              </p:par>
                              <p:par>
                                <p:cTn id="39" presetID="42" presetClass="path" presetSubtype="0" accel="50000" decel="50000" fill="hold" grpId="1" nodeType="withEffect">
                                  <p:stCondLst>
                                    <p:cond delay="0"/>
                                  </p:stCondLst>
                                  <p:childTnLst>
                                    <p:animMotion origin="layout" path="M 4.16667E-7 -4.44444E-6 L 4.16667E-7 0.25 " pathEditMode="relative" rAng="0" ptsTypes="AA">
                                      <p:cBhvr>
                                        <p:cTn id="40" dur="500" fill="hold"/>
                                        <p:tgtEl>
                                          <p:spTgt spid="24"/>
                                        </p:tgtEl>
                                        <p:attrNameLst>
                                          <p:attrName>ppt_x</p:attrName>
                                          <p:attrName>ppt_y</p:attrName>
                                        </p:attrNameLst>
                                      </p:cBhvr>
                                      <p:rCtr x="0" y="12500"/>
                                    </p:animMotion>
                                  </p:childTnLst>
                                </p:cTn>
                              </p:par>
                            </p:childTnLst>
                          </p:cTn>
                        </p:par>
                        <p:par>
                          <p:cTn id="41" fill="hold">
                            <p:stCondLst>
                              <p:cond delay="750"/>
                            </p:stCondLst>
                            <p:childTnLst>
                              <p:par>
                                <p:cTn id="42" presetID="2" presetClass="entr" presetSubtype="4"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300" fill="hold"/>
                                        <p:tgtEl>
                                          <p:spTgt spid="8"/>
                                        </p:tgtEl>
                                        <p:attrNameLst>
                                          <p:attrName>ppt_x</p:attrName>
                                        </p:attrNameLst>
                                      </p:cBhvr>
                                      <p:tavLst>
                                        <p:tav tm="0">
                                          <p:val>
                                            <p:strVal val="#ppt_x"/>
                                          </p:val>
                                        </p:tav>
                                        <p:tav tm="100000">
                                          <p:val>
                                            <p:strVal val="#ppt_x"/>
                                          </p:val>
                                        </p:tav>
                                      </p:tavLst>
                                    </p:anim>
                                    <p:anim calcmode="lin" valueType="num">
                                      <p:cBhvr additive="base">
                                        <p:cTn id="45" dur="3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300" fill="hold"/>
                                        <p:tgtEl>
                                          <p:spTgt spid="18"/>
                                        </p:tgtEl>
                                        <p:attrNameLst>
                                          <p:attrName>ppt_x</p:attrName>
                                        </p:attrNameLst>
                                      </p:cBhvr>
                                      <p:tavLst>
                                        <p:tav tm="0">
                                          <p:val>
                                            <p:strVal val="#ppt_x"/>
                                          </p:val>
                                        </p:tav>
                                        <p:tav tm="100000">
                                          <p:val>
                                            <p:strVal val="#ppt_x"/>
                                          </p:val>
                                        </p:tav>
                                      </p:tavLst>
                                    </p:anim>
                                    <p:anim calcmode="lin" valueType="num">
                                      <p:cBhvr additive="base">
                                        <p:cTn id="49" dur="3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300" fill="hold"/>
                                        <p:tgtEl>
                                          <p:spTgt spid="23"/>
                                        </p:tgtEl>
                                        <p:attrNameLst>
                                          <p:attrName>ppt_x</p:attrName>
                                        </p:attrNameLst>
                                      </p:cBhvr>
                                      <p:tavLst>
                                        <p:tav tm="0">
                                          <p:val>
                                            <p:strVal val="#ppt_x"/>
                                          </p:val>
                                        </p:tav>
                                        <p:tav tm="100000">
                                          <p:val>
                                            <p:strVal val="#ppt_x"/>
                                          </p:val>
                                        </p:tav>
                                      </p:tavLst>
                                    </p:anim>
                                    <p:anim calcmode="lin" valueType="num">
                                      <p:cBhvr additive="base">
                                        <p:cTn id="53" dur="3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4" grpId="0"/>
      <p:bldP spid="24"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2835737" y="-800100"/>
            <a:ext cx="11887200" cy="11887200"/>
          </a:xfrm>
          <a:custGeom>
            <a:avLst/>
            <a:gdLst/>
            <a:ahLst/>
            <a:cxnLst/>
            <a:rect l="l" t="t" r="r" b="b"/>
            <a:pathLst>
              <a:path w="11887200" h="11887200">
                <a:moveTo>
                  <a:pt x="0" y="0"/>
                </a:moveTo>
                <a:lnTo>
                  <a:pt x="11887200" y="0"/>
                </a:lnTo>
                <a:lnTo>
                  <a:pt x="11887200" y="11887200"/>
                </a:lnTo>
                <a:lnTo>
                  <a:pt x="0" y="1188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86130" y="-1781747"/>
            <a:ext cx="8953500" cy="89535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171D"/>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266825"/>
            <a:ext cx="5919570" cy="1113281"/>
          </a:xfrm>
          <a:prstGeom prst="rect">
            <a:avLst/>
          </a:prstGeom>
        </p:spPr>
        <p:txBody>
          <a:bodyPr lIns="0" tIns="0" rIns="0" bIns="0" rtlCol="0" anchor="t">
            <a:spAutoFit/>
          </a:bodyPr>
          <a:lstStyle/>
          <a:p>
            <a:pPr algn="l">
              <a:lnSpc>
                <a:spcPts val="8158"/>
              </a:lnSpc>
            </a:pPr>
            <a:r>
              <a:rPr lang="en-US" sz="8868">
                <a:solidFill>
                  <a:srgbClr val="F0A6C5"/>
                </a:solidFill>
                <a:latin typeface="Hammersmith One"/>
                <a:ea typeface="Hammersmith One"/>
                <a:cs typeface="Hammersmith One"/>
                <a:sym typeface="Hammersmith One"/>
              </a:rPr>
              <a:t>Contents</a:t>
            </a:r>
          </a:p>
        </p:txBody>
      </p:sp>
      <p:sp>
        <p:nvSpPr>
          <p:cNvPr id="7" name="Freeform 7"/>
          <p:cNvSpPr/>
          <p:nvPr/>
        </p:nvSpPr>
        <p:spPr>
          <a:xfrm>
            <a:off x="13584076" y="5589829"/>
            <a:ext cx="5805022" cy="5530603"/>
          </a:xfrm>
          <a:custGeom>
            <a:avLst/>
            <a:gdLst/>
            <a:ahLst/>
            <a:cxnLst/>
            <a:rect l="l" t="t" r="r" b="b"/>
            <a:pathLst>
              <a:path w="5805022" h="5530603">
                <a:moveTo>
                  <a:pt x="0" y="0"/>
                </a:moveTo>
                <a:lnTo>
                  <a:pt x="5805022" y="0"/>
                </a:lnTo>
                <a:lnTo>
                  <a:pt x="5805022" y="5530603"/>
                </a:lnTo>
                <a:lnTo>
                  <a:pt x="0" y="5530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95552" y="1767893"/>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295552" y="3060544"/>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295552" y="4353195"/>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7295552" y="5790930"/>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7295552" y="7226456"/>
            <a:ext cx="1631105" cy="1292651"/>
          </a:xfrm>
          <a:custGeom>
            <a:avLst/>
            <a:gdLst/>
            <a:ahLst/>
            <a:cxnLst/>
            <a:rect l="l" t="t" r="r" b="b"/>
            <a:pathLst>
              <a:path w="1631105" h="1292651">
                <a:moveTo>
                  <a:pt x="0" y="0"/>
                </a:moveTo>
                <a:lnTo>
                  <a:pt x="1631105" y="0"/>
                </a:lnTo>
                <a:lnTo>
                  <a:pt x="1631105" y="1292651"/>
                </a:lnTo>
                <a:lnTo>
                  <a:pt x="0" y="1292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8926657" y="2036393"/>
            <a:ext cx="4394301"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INTRODUCTION</a:t>
            </a:r>
          </a:p>
        </p:txBody>
      </p:sp>
      <p:sp>
        <p:nvSpPr>
          <p:cNvPr id="15" name="TextBox 15"/>
          <p:cNvSpPr txBox="1"/>
          <p:nvPr/>
        </p:nvSpPr>
        <p:spPr>
          <a:xfrm>
            <a:off x="8926657" y="3373825"/>
            <a:ext cx="4394301" cy="679450"/>
          </a:xfrm>
          <a:prstGeom prst="rect">
            <a:avLst/>
          </a:prstGeom>
        </p:spPr>
        <p:txBody>
          <a:bodyPr lIns="0" tIns="0" rIns="0" bIns="0" rtlCol="0" anchor="t">
            <a:spAutoFit/>
          </a:bodyPr>
          <a:lstStyle/>
          <a:p>
            <a:pPr algn="l">
              <a:lnSpc>
                <a:spcPts val="5599"/>
              </a:lnSpc>
            </a:pPr>
            <a:r>
              <a:rPr lang="en-US" sz="3999" b="1" spc="347" dirty="0">
                <a:solidFill>
                  <a:srgbClr val="22171D"/>
                </a:solidFill>
                <a:latin typeface="Dancing Script Bold"/>
                <a:ea typeface="Dancing Script Bold"/>
                <a:cs typeface="Dancing Script Bold"/>
                <a:sym typeface="Dancing Script Bold"/>
              </a:rPr>
              <a:t>CONTENT LOSS</a:t>
            </a:r>
          </a:p>
        </p:txBody>
      </p:sp>
      <p:sp>
        <p:nvSpPr>
          <p:cNvPr id="16" name="TextBox 16"/>
          <p:cNvSpPr txBox="1"/>
          <p:nvPr/>
        </p:nvSpPr>
        <p:spPr>
          <a:xfrm>
            <a:off x="8926657" y="4621695"/>
            <a:ext cx="7559930"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STYLE LOSS-GRAM MATRIX</a:t>
            </a:r>
          </a:p>
        </p:txBody>
      </p:sp>
      <p:sp>
        <p:nvSpPr>
          <p:cNvPr id="17" name="TextBox 17"/>
          <p:cNvSpPr txBox="1"/>
          <p:nvPr/>
        </p:nvSpPr>
        <p:spPr>
          <a:xfrm>
            <a:off x="8926657" y="5751787"/>
            <a:ext cx="7262534" cy="138430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NEURAL STYLE </a:t>
            </a:r>
          </a:p>
          <a:p>
            <a:pPr algn="l">
              <a:lnSpc>
                <a:spcPts val="5599"/>
              </a:lnSpc>
            </a:pPr>
            <a:r>
              <a:rPr lang="en-US" sz="3999" b="1" spc="347">
                <a:solidFill>
                  <a:srgbClr val="22171D"/>
                </a:solidFill>
                <a:latin typeface="Dancing Script Bold"/>
                <a:ea typeface="Dancing Script Bold"/>
                <a:cs typeface="Dancing Script Bold"/>
                <a:sym typeface="Dancing Script Bold"/>
              </a:rPr>
              <a:t>TRANSFER</a:t>
            </a:r>
          </a:p>
        </p:txBody>
      </p:sp>
      <p:sp>
        <p:nvSpPr>
          <p:cNvPr id="18" name="TextBox 18"/>
          <p:cNvSpPr txBox="1"/>
          <p:nvPr/>
        </p:nvSpPr>
        <p:spPr>
          <a:xfrm>
            <a:off x="8926657" y="7539738"/>
            <a:ext cx="3751699" cy="679450"/>
          </a:xfrm>
          <a:prstGeom prst="rect">
            <a:avLst/>
          </a:prstGeom>
        </p:spPr>
        <p:txBody>
          <a:bodyPr lIns="0" tIns="0" rIns="0" bIns="0" rtlCol="0" anchor="t">
            <a:spAutoFit/>
          </a:bodyPr>
          <a:lstStyle/>
          <a:p>
            <a:pPr algn="l">
              <a:lnSpc>
                <a:spcPts val="5599"/>
              </a:lnSpc>
            </a:pPr>
            <a:r>
              <a:rPr lang="en-US" sz="3999" b="1" spc="347">
                <a:solidFill>
                  <a:srgbClr val="22171D"/>
                </a:solidFill>
                <a:latin typeface="Dancing Script Bold"/>
                <a:ea typeface="Dancing Script Bold"/>
                <a:cs typeface="Dancing Script Bold"/>
                <a:sym typeface="Dancing Script Bold"/>
              </a:rPr>
              <a:t>CONCLUSION</a:t>
            </a:r>
          </a:p>
        </p:txBody>
      </p:sp>
      <p:sp>
        <p:nvSpPr>
          <p:cNvPr id="19" name="TextBox 19"/>
          <p:cNvSpPr txBox="1"/>
          <p:nvPr/>
        </p:nvSpPr>
        <p:spPr>
          <a:xfrm>
            <a:off x="7535218" y="2081174"/>
            <a:ext cx="1151773" cy="679450"/>
          </a:xfrm>
          <a:prstGeom prst="rect">
            <a:avLst/>
          </a:prstGeom>
        </p:spPr>
        <p:txBody>
          <a:bodyPr lIns="0" tIns="0" rIns="0" bIns="0" rtlCol="0" anchor="t">
            <a:spAutoFit/>
          </a:bodyPr>
          <a:lstStyle/>
          <a:p>
            <a:pPr algn="ctr">
              <a:lnSpc>
                <a:spcPts val="5599"/>
              </a:lnSpc>
            </a:pPr>
            <a:r>
              <a:rPr lang="en-US" sz="3999" b="1" spc="347">
                <a:solidFill>
                  <a:srgbClr val="FFFFFF"/>
                </a:solidFill>
                <a:latin typeface="Dancing Script Bold"/>
                <a:ea typeface="Dancing Script Bold"/>
                <a:cs typeface="Dancing Script Bold"/>
                <a:sym typeface="Dancing Script Bold"/>
              </a:rPr>
              <a:t>01</a:t>
            </a:r>
          </a:p>
        </p:txBody>
      </p:sp>
      <p:sp>
        <p:nvSpPr>
          <p:cNvPr id="20" name="TextBox 20"/>
          <p:cNvSpPr txBox="1"/>
          <p:nvPr/>
        </p:nvSpPr>
        <p:spPr>
          <a:xfrm>
            <a:off x="7535218" y="3373825"/>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02</a:t>
            </a:r>
          </a:p>
        </p:txBody>
      </p:sp>
      <p:sp>
        <p:nvSpPr>
          <p:cNvPr id="21" name="TextBox 21"/>
          <p:cNvSpPr txBox="1"/>
          <p:nvPr/>
        </p:nvSpPr>
        <p:spPr>
          <a:xfrm>
            <a:off x="7535218" y="4666476"/>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03</a:t>
            </a:r>
          </a:p>
        </p:txBody>
      </p:sp>
      <p:sp>
        <p:nvSpPr>
          <p:cNvPr id="22" name="TextBox 22"/>
          <p:cNvSpPr txBox="1"/>
          <p:nvPr/>
        </p:nvSpPr>
        <p:spPr>
          <a:xfrm>
            <a:off x="7535218" y="6104212"/>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04</a:t>
            </a:r>
          </a:p>
        </p:txBody>
      </p:sp>
      <p:sp>
        <p:nvSpPr>
          <p:cNvPr id="23" name="TextBox 23"/>
          <p:cNvSpPr txBox="1"/>
          <p:nvPr/>
        </p:nvSpPr>
        <p:spPr>
          <a:xfrm>
            <a:off x="7535218" y="7539738"/>
            <a:ext cx="1151773" cy="679450"/>
          </a:xfrm>
          <a:prstGeom prst="rect">
            <a:avLst/>
          </a:prstGeom>
        </p:spPr>
        <p:txBody>
          <a:bodyPr lIns="0" tIns="0" rIns="0" bIns="0" rtlCol="0" anchor="t">
            <a:spAutoFit/>
          </a:bodyPr>
          <a:lstStyle/>
          <a:p>
            <a:pPr algn="ctr">
              <a:lnSpc>
                <a:spcPts val="5599"/>
              </a:lnSpc>
            </a:pPr>
            <a:r>
              <a:rPr lang="en-US" sz="3999" b="1" spc="347" dirty="0">
                <a:solidFill>
                  <a:srgbClr val="FFFFFF"/>
                </a:solidFill>
                <a:latin typeface="Dancing Script Bold"/>
                <a:ea typeface="Dancing Script Bold"/>
                <a:cs typeface="Dancing Script Bold"/>
                <a:sym typeface="Dancing Script Bold"/>
              </a:rPr>
              <a:t>05</a:t>
            </a:r>
          </a:p>
        </p:txBody>
      </p:sp>
      <p:sp>
        <p:nvSpPr>
          <p:cNvPr id="24" name="AutoShape 24"/>
          <p:cNvSpPr/>
          <p:nvPr/>
        </p:nvSpPr>
        <p:spPr>
          <a:xfrm rot="-18238">
            <a:off x="1028735" y="2365818"/>
            <a:ext cx="5386173" cy="0"/>
          </a:xfrm>
          <a:prstGeom prst="line">
            <a:avLst/>
          </a:prstGeom>
          <a:ln w="57150" cap="flat">
            <a:solidFill>
              <a:srgbClr val="F0A6C5"/>
            </a:solidFill>
            <a:prstDash val="solid"/>
            <a:headEnd type="none" w="sm" len="sm"/>
            <a:tailEnd type="none" w="sm" len="sm"/>
          </a:ln>
        </p:spPr>
      </p:sp>
    </p:spTree>
    <p:extLst>
      <p:ext uri="{BB962C8B-B14F-4D97-AF65-F5344CB8AC3E}">
        <p14:creationId xmlns:p14="http://schemas.microsoft.com/office/powerpoint/2010/main" val="802343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childTnLst>
                          </p:cTn>
                        </p:par>
                        <p:par>
                          <p:cTn id="38" fill="hold">
                            <p:stCondLst>
                              <p:cond delay="175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25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25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5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5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50"/>
                                        <p:tgtEl>
                                          <p:spTgt spid="16"/>
                                        </p:tgtEl>
                                      </p:cBhvr>
                                    </p:animEffect>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25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childTnLst>
                                </p:cTn>
                              </p:par>
                            </p:childTnLst>
                          </p:cTn>
                        </p:par>
                        <p:par>
                          <p:cTn id="68" fill="hold">
                            <p:stCondLst>
                              <p:cond delay="2500"/>
                            </p:stCondLst>
                            <p:childTnLst>
                              <p:par>
                                <p:cTn id="69" presetID="10" presetClass="entr" presetSubtype="0" fill="hold"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250"/>
                                        <p:tgtEl>
                                          <p:spTgt spid="1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25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250"/>
                                        <p:tgtEl>
                                          <p:spTgt spid="18"/>
                                        </p:tgtEl>
                                      </p:cBhvr>
                                    </p:animEffect>
                                  </p:childTnLst>
                                </p:cTn>
                              </p:par>
                            </p:childTnLst>
                          </p:cTn>
                        </p:par>
                        <p:par>
                          <p:cTn id="78" fill="hold">
                            <p:stCondLst>
                              <p:cond delay="2750"/>
                            </p:stCondLst>
                            <p:childTnLst>
                              <p:par>
                                <p:cTn id="79" presetID="26" presetClass="emph" presetSubtype="0" fill="hold" nodeType="afterEffect">
                                  <p:stCondLst>
                                    <p:cond delay="0"/>
                                  </p:stCondLst>
                                  <p:childTnLst>
                                    <p:animEffect transition="out" filter="fade">
                                      <p:cBhvr>
                                        <p:cTn id="80" dur="500" tmFilter="0, 0; .2, .5; .8, .5; 1, 0"/>
                                        <p:tgtEl>
                                          <p:spTgt spid="13"/>
                                        </p:tgtEl>
                                      </p:cBhvr>
                                    </p:animEffect>
                                    <p:animScale>
                                      <p:cBhvr>
                                        <p:cTn id="81" dur="250" autoRev="1" fill="hold"/>
                                        <p:tgtEl>
                                          <p:spTgt spid="13"/>
                                        </p:tgtEl>
                                      </p:cBhvr>
                                      <p:by x="105000" y="105000"/>
                                    </p:animScale>
                                  </p:childTnLst>
                                </p:cTn>
                              </p:par>
                              <p:par>
                                <p:cTn id="82" presetID="26" presetClass="emph" presetSubtype="0" fill="hold" grpId="1" nodeType="withEffect">
                                  <p:stCondLst>
                                    <p:cond delay="0"/>
                                  </p:stCondLst>
                                  <p:childTnLst>
                                    <p:animEffect transition="out" filter="fade">
                                      <p:cBhvr>
                                        <p:cTn id="83" dur="500" tmFilter="0, 0; .2, .5; .8, .5; 1, 0"/>
                                        <p:tgtEl>
                                          <p:spTgt spid="23"/>
                                        </p:tgtEl>
                                      </p:cBhvr>
                                    </p:animEffect>
                                    <p:animScale>
                                      <p:cBhvr>
                                        <p:cTn id="84" dur="250" autoRev="1" fill="hold"/>
                                        <p:tgtEl>
                                          <p:spTgt spid="23"/>
                                        </p:tgtEl>
                                      </p:cBhvr>
                                      <p:by x="105000" y="105000"/>
                                    </p:animScale>
                                  </p:childTnLst>
                                </p:cTn>
                              </p:par>
                              <p:par>
                                <p:cTn id="85" presetID="26" presetClass="emph" presetSubtype="0" fill="hold" grpId="1" nodeType="withEffect">
                                  <p:stCondLst>
                                    <p:cond delay="0"/>
                                  </p:stCondLst>
                                  <p:childTnLst>
                                    <p:animEffect transition="out" filter="fade">
                                      <p:cBhvr>
                                        <p:cTn id="86" dur="500" tmFilter="0, 0; .2, .5; .8, .5; 1, 0"/>
                                        <p:tgtEl>
                                          <p:spTgt spid="18"/>
                                        </p:tgtEl>
                                      </p:cBhvr>
                                    </p:animEffect>
                                    <p:animScale>
                                      <p:cBhvr>
                                        <p:cTn id="8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P spid="17" grpId="0"/>
      <p:bldP spid="18" grpId="0"/>
      <p:bldP spid="18" grpId="1"/>
      <p:bldP spid="19" grpId="0"/>
      <p:bldP spid="20" grpId="0"/>
      <p:bldP spid="21" grpId="0"/>
      <p:bldP spid="22" grpId="0"/>
      <p:bldP spid="23" grpId="0"/>
      <p:bldP spid="23"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27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28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grpSp>
        <p:nvGrpSpPr>
          <p:cNvPr id="18" name="Group 17">
            <a:extLst>
              <a:ext uri="{FF2B5EF4-FFF2-40B4-BE49-F238E27FC236}">
                <a16:creationId xmlns:a16="http://schemas.microsoft.com/office/drawing/2014/main" id="{721AEF8D-5D7C-45CE-AADA-815A97651ECD}"/>
              </a:ext>
            </a:extLst>
          </p:cNvPr>
          <p:cNvGrpSpPr/>
          <p:nvPr/>
        </p:nvGrpSpPr>
        <p:grpSpPr>
          <a:xfrm>
            <a:off x="7278295" y="-2369180"/>
            <a:ext cx="3731410" cy="4068373"/>
            <a:chOff x="7278295" y="-2369180"/>
            <a:chExt cx="3731410" cy="4068373"/>
          </a:xfrm>
        </p:grpSpPr>
        <p:grpSp>
          <p:nvGrpSpPr>
            <p:cNvPr id="4" name="Group 4"/>
            <p:cNvGrpSpPr/>
            <p:nvPr/>
          </p:nvGrpSpPr>
          <p:grpSpPr>
            <a:xfrm>
              <a:off x="7278295" y="-2369180"/>
              <a:ext cx="3731410" cy="373141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8807036" y="1025266"/>
              <a:ext cx="673927" cy="673927"/>
            </a:xfrm>
            <a:custGeom>
              <a:avLst/>
              <a:gdLst/>
              <a:ahLst/>
              <a:cxnLst/>
              <a:rect l="l" t="t" r="r" b="b"/>
              <a:pathLst>
                <a:path w="673927" h="673927">
                  <a:moveTo>
                    <a:pt x="0" y="0"/>
                  </a:moveTo>
                  <a:lnTo>
                    <a:pt x="673928" y="0"/>
                  </a:lnTo>
                  <a:lnTo>
                    <a:pt x="673928" y="673928"/>
                  </a:lnTo>
                  <a:lnTo>
                    <a:pt x="0" y="67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9" name="Group 18">
            <a:extLst>
              <a:ext uri="{FF2B5EF4-FFF2-40B4-BE49-F238E27FC236}">
                <a16:creationId xmlns:a16="http://schemas.microsoft.com/office/drawing/2014/main" id="{E0D868E0-EC39-4091-9526-87272103B3BE}"/>
              </a:ext>
            </a:extLst>
          </p:cNvPr>
          <p:cNvGrpSpPr/>
          <p:nvPr/>
        </p:nvGrpSpPr>
        <p:grpSpPr>
          <a:xfrm>
            <a:off x="7278295" y="8584373"/>
            <a:ext cx="3731410" cy="4068218"/>
            <a:chOff x="7278295" y="8584373"/>
            <a:chExt cx="3731410" cy="4068218"/>
          </a:xfrm>
        </p:grpSpPr>
        <p:grpSp>
          <p:nvGrpSpPr>
            <p:cNvPr id="7" name="Group 7"/>
            <p:cNvGrpSpPr/>
            <p:nvPr/>
          </p:nvGrpSpPr>
          <p:grpSpPr>
            <a:xfrm>
              <a:off x="7278295" y="8921181"/>
              <a:ext cx="3731410" cy="373141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1" name="Freeform 11"/>
            <p:cNvSpPr/>
            <p:nvPr/>
          </p:nvSpPr>
          <p:spPr>
            <a:xfrm>
              <a:off x="8807036" y="8584373"/>
              <a:ext cx="673927" cy="673927"/>
            </a:xfrm>
            <a:custGeom>
              <a:avLst/>
              <a:gdLst/>
              <a:ahLst/>
              <a:cxnLst/>
              <a:rect l="l" t="t" r="r" b="b"/>
              <a:pathLst>
                <a:path w="673927" h="673927">
                  <a:moveTo>
                    <a:pt x="0" y="0"/>
                  </a:moveTo>
                  <a:lnTo>
                    <a:pt x="673928" y="0"/>
                  </a:lnTo>
                  <a:lnTo>
                    <a:pt x="673928" y="673927"/>
                  </a:lnTo>
                  <a:lnTo>
                    <a:pt x="0" y="673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Freeform 12"/>
          <p:cNvSpPr/>
          <p:nvPr/>
        </p:nvSpPr>
        <p:spPr>
          <a:xfrm>
            <a:off x="14284154" y="1891120"/>
            <a:ext cx="5495086" cy="5628770"/>
          </a:xfrm>
          <a:custGeom>
            <a:avLst/>
            <a:gdLst/>
            <a:ahLst/>
            <a:cxnLst/>
            <a:rect l="l" t="t" r="r" b="b"/>
            <a:pathLst>
              <a:path w="5495086" h="5628770">
                <a:moveTo>
                  <a:pt x="0" y="0"/>
                </a:moveTo>
                <a:lnTo>
                  <a:pt x="5495086" y="0"/>
                </a:lnTo>
                <a:lnTo>
                  <a:pt x="5495086" y="5628770"/>
                </a:lnTo>
                <a:lnTo>
                  <a:pt x="0" y="5628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1491240" y="1891120"/>
            <a:ext cx="5495086" cy="5628770"/>
          </a:xfrm>
          <a:custGeom>
            <a:avLst/>
            <a:gdLst/>
            <a:ahLst/>
            <a:cxnLst/>
            <a:rect l="l" t="t" r="r" b="b"/>
            <a:pathLst>
              <a:path w="5495086" h="5628770">
                <a:moveTo>
                  <a:pt x="5495086" y="0"/>
                </a:moveTo>
                <a:lnTo>
                  <a:pt x="0" y="0"/>
                </a:lnTo>
                <a:lnTo>
                  <a:pt x="0" y="5628770"/>
                </a:lnTo>
                <a:lnTo>
                  <a:pt x="5495086" y="5628770"/>
                </a:lnTo>
                <a:lnTo>
                  <a:pt x="549508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6797345" y="4617646"/>
            <a:ext cx="7041901" cy="1543050"/>
          </a:xfrm>
          <a:prstGeom prst="rect">
            <a:avLst/>
          </a:prstGeom>
        </p:spPr>
        <p:txBody>
          <a:bodyPr lIns="0" tIns="0" rIns="0" bIns="0" rtlCol="0" anchor="t">
            <a:spAutoFit/>
          </a:bodyPr>
          <a:lstStyle/>
          <a:p>
            <a:pPr algn="l">
              <a:lnSpc>
                <a:spcPts val="12599"/>
              </a:lnSpc>
            </a:pPr>
            <a:r>
              <a:rPr lang="en-US" sz="9000" b="1" spc="783" dirty="0">
                <a:solidFill>
                  <a:srgbClr val="FFFFFF"/>
                </a:solidFill>
                <a:latin typeface="Dancing Script Bold"/>
                <a:ea typeface="Dancing Script Bold"/>
                <a:cs typeface="Dancing Script Bold"/>
                <a:sym typeface="Dancing Script Bold"/>
              </a:rPr>
              <a:t>Conclusion</a:t>
            </a:r>
          </a:p>
        </p:txBody>
      </p:sp>
      <p:grpSp>
        <p:nvGrpSpPr>
          <p:cNvPr id="20" name="Group 19">
            <a:extLst>
              <a:ext uri="{FF2B5EF4-FFF2-40B4-BE49-F238E27FC236}">
                <a16:creationId xmlns:a16="http://schemas.microsoft.com/office/drawing/2014/main" id="{38A59156-F0DA-4757-A365-B5B1E0742AD8}"/>
              </a:ext>
            </a:extLst>
          </p:cNvPr>
          <p:cNvGrpSpPr/>
          <p:nvPr/>
        </p:nvGrpSpPr>
        <p:grpSpPr>
          <a:xfrm>
            <a:off x="4448755" y="4428624"/>
            <a:ext cx="2224765" cy="1763126"/>
            <a:chOff x="4448755" y="4428624"/>
            <a:chExt cx="2224765" cy="1763126"/>
          </a:xfrm>
        </p:grpSpPr>
        <p:sp>
          <p:nvSpPr>
            <p:cNvPr id="14" name="Freeform 14"/>
            <p:cNvSpPr/>
            <p:nvPr/>
          </p:nvSpPr>
          <p:spPr>
            <a:xfrm>
              <a:off x="4448755" y="4428624"/>
              <a:ext cx="2224765" cy="1763126"/>
            </a:xfrm>
            <a:custGeom>
              <a:avLst/>
              <a:gdLst/>
              <a:ahLst/>
              <a:cxnLst/>
              <a:rect l="l" t="t" r="r" b="b"/>
              <a:pathLst>
                <a:path w="2224765" h="1763126">
                  <a:moveTo>
                    <a:pt x="0" y="0"/>
                  </a:moveTo>
                  <a:lnTo>
                    <a:pt x="2224765" y="0"/>
                  </a:lnTo>
                  <a:lnTo>
                    <a:pt x="2224765" y="1763127"/>
                  </a:lnTo>
                  <a:lnTo>
                    <a:pt x="0" y="1763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4728041" y="4617646"/>
              <a:ext cx="1665609" cy="1535036"/>
            </a:xfrm>
            <a:prstGeom prst="rect">
              <a:avLst/>
            </a:prstGeom>
          </p:spPr>
          <p:txBody>
            <a:bodyPr wrap="square" lIns="0" tIns="0" rIns="0" bIns="0" rtlCol="0" anchor="t">
              <a:spAutoFit/>
            </a:bodyPr>
            <a:lstStyle/>
            <a:p>
              <a:pPr algn="ctr">
                <a:lnSpc>
                  <a:spcPts val="12599"/>
                </a:lnSpc>
              </a:pPr>
              <a:r>
                <a:rPr lang="en-US" sz="9000" b="1" spc="783" dirty="0">
                  <a:solidFill>
                    <a:srgbClr val="22171D"/>
                  </a:solidFill>
                  <a:latin typeface="Dancing Script Bold"/>
                  <a:ea typeface="Dancing Script Bold"/>
                  <a:cs typeface="Dancing Script Bold"/>
                  <a:sym typeface="Dancing Script Bold"/>
                </a:rPr>
                <a:t>05</a:t>
              </a:r>
            </a:p>
          </p:txBody>
        </p:sp>
      </p:grpSp>
    </p:spTree>
    <p:extLst>
      <p:ext uri="{BB962C8B-B14F-4D97-AF65-F5344CB8AC3E}">
        <p14:creationId xmlns:p14="http://schemas.microsoft.com/office/powerpoint/2010/main" val="1617516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ppt_x"/>
                                          </p:val>
                                        </p:tav>
                                        <p:tav tm="100000">
                                          <p:val>
                                            <p:strVal val="#ppt_x"/>
                                          </p:val>
                                        </p:tav>
                                      </p:tavLst>
                                    </p:anim>
                                    <p:anim calcmode="lin" valueType="num">
                                      <p:cBhvr additive="base">
                                        <p:cTn id="12" dur="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ppt_x"/>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250" fill="hold"/>
                                        <p:tgtEl>
                                          <p:spTgt spid="12"/>
                                        </p:tgtEl>
                                        <p:attrNameLst>
                                          <p:attrName>ppt_x</p:attrName>
                                        </p:attrNameLst>
                                      </p:cBhvr>
                                      <p:tavLst>
                                        <p:tav tm="0">
                                          <p:val>
                                            <p:strVal val="#ppt_x"/>
                                          </p:val>
                                        </p:tav>
                                        <p:tav tm="100000">
                                          <p:val>
                                            <p:strVal val="#ppt_x"/>
                                          </p:val>
                                        </p:tav>
                                      </p:tavLst>
                                    </p:anim>
                                    <p:anim calcmode="lin" valueType="num">
                                      <p:cBhvr additive="base">
                                        <p:cTn id="20" dur="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250" fill="hold"/>
                                        <p:tgtEl>
                                          <p:spTgt spid="13"/>
                                        </p:tgtEl>
                                        <p:attrNameLst>
                                          <p:attrName>ppt_x</p:attrName>
                                        </p:attrNameLst>
                                      </p:cBhvr>
                                      <p:tavLst>
                                        <p:tav tm="0">
                                          <p:val>
                                            <p:strVal val="#ppt_x"/>
                                          </p:val>
                                        </p:tav>
                                        <p:tav tm="100000">
                                          <p:val>
                                            <p:strVal val="#ppt_x"/>
                                          </p:val>
                                        </p:tav>
                                      </p:tavLst>
                                    </p:anim>
                                    <p:anim calcmode="lin" valueType="num">
                                      <p:cBhvr additive="base">
                                        <p:cTn id="24" dur="2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250" fill="hold"/>
                                        <p:tgtEl>
                                          <p:spTgt spid="19"/>
                                        </p:tgtEl>
                                        <p:attrNameLst>
                                          <p:attrName>ppt_x</p:attrName>
                                        </p:attrNameLst>
                                      </p:cBhvr>
                                      <p:tavLst>
                                        <p:tav tm="0">
                                          <p:val>
                                            <p:strVal val="#ppt_x"/>
                                          </p:val>
                                        </p:tav>
                                        <p:tav tm="100000">
                                          <p:val>
                                            <p:strVal val="#ppt_x"/>
                                          </p:val>
                                        </p:tav>
                                      </p:tavLst>
                                    </p:anim>
                                    <p:anim calcmode="lin" valueType="num">
                                      <p:cBhvr additive="base">
                                        <p:cTn id="28" dur="25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250" fill="hold"/>
                                        <p:tgtEl>
                                          <p:spTgt spid="20"/>
                                        </p:tgtEl>
                                        <p:attrNameLst>
                                          <p:attrName>ppt_x</p:attrName>
                                        </p:attrNameLst>
                                      </p:cBhvr>
                                      <p:tavLst>
                                        <p:tav tm="0">
                                          <p:val>
                                            <p:strVal val="#ppt_x"/>
                                          </p:val>
                                        </p:tav>
                                        <p:tav tm="100000">
                                          <p:val>
                                            <p:strVal val="#ppt_x"/>
                                          </p:val>
                                        </p:tav>
                                      </p:tavLst>
                                    </p:anim>
                                    <p:anim calcmode="lin" valueType="num">
                                      <p:cBhvr additive="base">
                                        <p:cTn id="32" dur="25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250" fill="hold"/>
                                        <p:tgtEl>
                                          <p:spTgt spid="16"/>
                                        </p:tgtEl>
                                        <p:attrNameLst>
                                          <p:attrName>ppt_x</p:attrName>
                                        </p:attrNameLst>
                                      </p:cBhvr>
                                      <p:tavLst>
                                        <p:tav tm="0">
                                          <p:val>
                                            <p:strVal val="#ppt_x"/>
                                          </p:val>
                                        </p:tav>
                                        <p:tav tm="100000">
                                          <p:val>
                                            <p:strVal val="#ppt_x"/>
                                          </p:val>
                                        </p:tav>
                                      </p:tavLst>
                                    </p:anim>
                                    <p:anim calcmode="lin" valueType="num">
                                      <p:cBhvr additive="base">
                                        <p:cTn id="36"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BCFD9"/>
        </a:solidFill>
        <a:effectLst/>
      </p:bgPr>
    </p:bg>
    <p:spTree>
      <p:nvGrpSpPr>
        <p:cNvPr id="1" name=""/>
        <p:cNvGrpSpPr/>
        <p:nvPr/>
      </p:nvGrpSpPr>
      <p:grpSpPr>
        <a:xfrm>
          <a:off x="0" y="0"/>
          <a:ext cx="0" cy="0"/>
          <a:chOff x="0" y="0"/>
          <a:chExt cx="0" cy="0"/>
        </a:xfrm>
      </p:grpSpPr>
      <p:sp>
        <p:nvSpPr>
          <p:cNvPr id="2" name="Freeform 2"/>
          <p:cNvSpPr/>
          <p:nvPr/>
        </p:nvSpPr>
        <p:spPr>
          <a:xfrm flipH="1">
            <a:off x="11258643" y="3908566"/>
            <a:ext cx="7381032" cy="7381032"/>
          </a:xfrm>
          <a:custGeom>
            <a:avLst/>
            <a:gdLst/>
            <a:ahLst/>
            <a:cxnLst/>
            <a:rect l="l" t="t" r="r" b="b"/>
            <a:pathLst>
              <a:path w="7381032" h="7381032">
                <a:moveTo>
                  <a:pt x="7381032" y="0"/>
                </a:moveTo>
                <a:lnTo>
                  <a:pt x="0" y="0"/>
                </a:lnTo>
                <a:lnTo>
                  <a:pt x="0" y="7381032"/>
                </a:lnTo>
                <a:lnTo>
                  <a:pt x="7381032" y="7381032"/>
                </a:lnTo>
                <a:lnTo>
                  <a:pt x="73810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1873811" y="-1622037"/>
            <a:ext cx="5805022" cy="5530603"/>
          </a:xfrm>
          <a:custGeom>
            <a:avLst/>
            <a:gdLst/>
            <a:ahLst/>
            <a:cxnLst/>
            <a:rect l="l" t="t" r="r" b="b"/>
            <a:pathLst>
              <a:path w="5805022" h="5530603">
                <a:moveTo>
                  <a:pt x="5805022" y="5530603"/>
                </a:moveTo>
                <a:lnTo>
                  <a:pt x="0" y="5530603"/>
                </a:lnTo>
                <a:lnTo>
                  <a:pt x="0" y="0"/>
                </a:lnTo>
                <a:lnTo>
                  <a:pt x="5805022" y="0"/>
                </a:lnTo>
                <a:lnTo>
                  <a:pt x="5805022" y="553060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51675"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640162" y="1266825"/>
            <a:ext cx="7007675" cy="1105897"/>
          </a:xfrm>
          <a:prstGeom prst="rect">
            <a:avLst/>
          </a:prstGeom>
        </p:spPr>
        <p:txBody>
          <a:bodyPr lIns="0" tIns="0" rIns="0" bIns="0" rtlCol="0" anchor="t">
            <a:spAutoFit/>
          </a:bodyPr>
          <a:lstStyle/>
          <a:p>
            <a:pPr marL="0" marR="0" lvl="0" indent="0" algn="ctr" defTabSz="914400" rtl="0" eaLnBrk="1" fontAlgn="auto" latinLnBrk="0" hangingPunct="1">
              <a:lnSpc>
                <a:spcPts val="8158"/>
              </a:lnSpc>
              <a:spcBef>
                <a:spcPts val="0"/>
              </a:spcBef>
              <a:spcAft>
                <a:spcPts val="0"/>
              </a:spcAft>
              <a:buClrTx/>
              <a:buSzTx/>
              <a:buFontTx/>
              <a:buNone/>
              <a:tabLst/>
              <a:defRPr/>
            </a:pPr>
            <a:r>
              <a:rPr kumimoji="0" lang="en-US" sz="8868" b="0" i="0" u="none" strike="noStrike" kern="1200" cap="none" spc="0" normalizeH="0" baseline="0" noProof="0">
                <a:ln>
                  <a:noFill/>
                </a:ln>
                <a:solidFill>
                  <a:srgbClr val="22171D"/>
                </a:solidFill>
                <a:effectLst/>
                <a:uLnTx/>
                <a:uFillTx/>
                <a:latin typeface="Hammersmith One"/>
                <a:ea typeface="Hammersmith One"/>
                <a:cs typeface="Hammersmith One"/>
                <a:sym typeface="Hammersmith One"/>
              </a:rPr>
              <a:t>Conclusion</a:t>
            </a:r>
          </a:p>
        </p:txBody>
      </p:sp>
      <p:sp>
        <p:nvSpPr>
          <p:cNvPr id="7" name="Freeform 7"/>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546668" y="1045600"/>
            <a:ext cx="2297033" cy="1342652"/>
          </a:xfrm>
          <a:prstGeom prst="rect">
            <a:avLst/>
          </a:prstGeom>
        </p:spPr>
        <p:txBody>
          <a:bodyPr lIns="0" tIns="0" rIns="0" bIns="0" rtlCol="0" anchor="t">
            <a:spAutoFit/>
          </a:bodyPr>
          <a:lstStyle/>
          <a:p>
            <a:pPr marL="0" marR="0" lvl="0" indent="0" algn="ctr" defTabSz="914400" rtl="0" eaLnBrk="1" fontAlgn="auto" latinLnBrk="0" hangingPunct="1">
              <a:lnSpc>
                <a:spcPts val="11045"/>
              </a:lnSpc>
              <a:spcBef>
                <a:spcPts val="0"/>
              </a:spcBef>
              <a:spcAft>
                <a:spcPts val="0"/>
              </a:spcAft>
              <a:buClrTx/>
              <a:buSzTx/>
              <a:buFontTx/>
              <a:buNone/>
              <a:tabLst/>
              <a:defRPr/>
            </a:pPr>
            <a:r>
              <a:rPr kumimoji="0" lang="en-US" sz="7889" b="1" i="0" u="none" strike="noStrike" kern="1200" cap="none" spc="686" normalizeH="0" baseline="0" noProof="0">
                <a:ln>
                  <a:noFill/>
                </a:ln>
                <a:solidFill>
                  <a:srgbClr val="EBCFD9"/>
                </a:solidFill>
                <a:effectLst/>
                <a:uLnTx/>
                <a:uFillTx/>
                <a:latin typeface="Canva Sans Bold"/>
                <a:ea typeface="Canva Sans Bold"/>
                <a:cs typeface="Canva Sans Bold"/>
                <a:sym typeface="Canva Sans Bold"/>
              </a:rPr>
              <a:t>05</a:t>
            </a:r>
          </a:p>
        </p:txBody>
      </p:sp>
      <p:sp>
        <p:nvSpPr>
          <p:cNvPr id="9" name="AutoShape 9"/>
          <p:cNvSpPr/>
          <p:nvPr/>
        </p:nvSpPr>
        <p:spPr>
          <a:xfrm rot="-8885">
            <a:off x="4831843" y="2373529"/>
            <a:ext cx="10802924" cy="0"/>
          </a:xfrm>
          <a:prstGeom prst="line">
            <a:avLst/>
          </a:prstGeom>
          <a:ln w="57150" cap="flat">
            <a:solidFill>
              <a:srgbClr val="22171D"/>
            </a:solidFill>
            <a:prstDash val="solid"/>
            <a:headEnd type="none" w="sm" len="sm"/>
            <a:tailEnd type="none" w="sm" len="sm"/>
          </a:ln>
        </p:spPr>
      </p:sp>
      <p:sp>
        <p:nvSpPr>
          <p:cNvPr id="10" name="Freeform 10"/>
          <p:cNvSpPr/>
          <p:nvPr/>
        </p:nvSpPr>
        <p:spPr>
          <a:xfrm>
            <a:off x="2480590" y="4489614"/>
            <a:ext cx="13326821" cy="1307772"/>
          </a:xfrm>
          <a:custGeom>
            <a:avLst/>
            <a:gdLst/>
            <a:ahLst/>
            <a:cxnLst/>
            <a:rect l="l" t="t" r="r" b="b"/>
            <a:pathLst>
              <a:path w="13326821" h="1307772">
                <a:moveTo>
                  <a:pt x="0" y="0"/>
                </a:moveTo>
                <a:lnTo>
                  <a:pt x="13326820" y="0"/>
                </a:lnTo>
                <a:lnTo>
                  <a:pt x="13326820" y="1307772"/>
                </a:lnTo>
                <a:lnTo>
                  <a:pt x="0" y="1307772"/>
                </a:lnTo>
                <a:lnTo>
                  <a:pt x="0" y="0"/>
                </a:lnTo>
                <a:close/>
              </a:path>
            </a:pathLst>
          </a:custGeom>
          <a:blipFill>
            <a:blip r:embed="rId8"/>
            <a:stretch>
              <a:fillRect/>
            </a:stretch>
          </a:blipFill>
        </p:spPr>
      </p:sp>
    </p:spTree>
    <p:extLst>
      <p:ext uri="{BB962C8B-B14F-4D97-AF65-F5344CB8AC3E}">
        <p14:creationId xmlns:p14="http://schemas.microsoft.com/office/powerpoint/2010/main" val="1575537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2171D"/>
        </a:solidFill>
        <a:effectLst/>
      </p:bgPr>
    </p:bg>
    <p:spTree>
      <p:nvGrpSpPr>
        <p:cNvPr id="1" name=""/>
        <p:cNvGrpSpPr/>
        <p:nvPr/>
      </p:nvGrpSpPr>
      <p:grpSpPr>
        <a:xfrm>
          <a:off x="0" y="0"/>
          <a:ext cx="0" cy="0"/>
          <a:chOff x="0" y="0"/>
          <a:chExt cx="0" cy="0"/>
        </a:xfrm>
      </p:grpSpPr>
      <p:sp>
        <p:nvSpPr>
          <p:cNvPr id="2" name="Freeform 2"/>
          <p:cNvSpPr/>
          <p:nvPr/>
        </p:nvSpPr>
        <p:spPr>
          <a:xfrm>
            <a:off x="-2730275"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23841"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036301" y="1187137"/>
            <a:ext cx="8215398" cy="4895925"/>
          </a:xfrm>
          <a:prstGeom prst="rect">
            <a:avLst/>
          </a:prstGeom>
        </p:spPr>
        <p:txBody>
          <a:bodyPr lIns="0" tIns="0" rIns="0" bIns="0" rtlCol="0" anchor="t">
            <a:spAutoFit/>
          </a:bodyPr>
          <a:lstStyle/>
          <a:p>
            <a:pPr algn="ctr">
              <a:lnSpc>
                <a:spcPts val="19492"/>
              </a:lnSpc>
            </a:pPr>
            <a:r>
              <a:rPr lang="en-US" sz="14994" dirty="0">
                <a:solidFill>
                  <a:srgbClr val="FFFFFF"/>
                </a:solidFill>
                <a:latin typeface="Art Nuvo"/>
                <a:ea typeface="Art Nuvo"/>
                <a:cs typeface="Art Nuvo"/>
                <a:sym typeface="Art Nuvo"/>
              </a:rPr>
              <a:t>ANY QUESTION ?</a:t>
            </a:r>
          </a:p>
        </p:txBody>
      </p:sp>
      <p:sp>
        <p:nvSpPr>
          <p:cNvPr id="5" name="Freeform 5"/>
          <p:cNvSpPr/>
          <p:nvPr/>
        </p:nvSpPr>
        <p:spPr>
          <a:xfrm>
            <a:off x="14284154" y="1891120"/>
            <a:ext cx="5495086" cy="5628770"/>
          </a:xfrm>
          <a:custGeom>
            <a:avLst/>
            <a:gdLst/>
            <a:ahLst/>
            <a:cxnLst/>
            <a:rect l="l" t="t" r="r" b="b"/>
            <a:pathLst>
              <a:path w="5495086" h="5628770">
                <a:moveTo>
                  <a:pt x="0" y="0"/>
                </a:moveTo>
                <a:lnTo>
                  <a:pt x="5495086" y="0"/>
                </a:lnTo>
                <a:lnTo>
                  <a:pt x="5495086" y="5628770"/>
                </a:lnTo>
                <a:lnTo>
                  <a:pt x="0" y="5628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1491240" y="1891120"/>
            <a:ext cx="5495086" cy="5628770"/>
          </a:xfrm>
          <a:custGeom>
            <a:avLst/>
            <a:gdLst/>
            <a:ahLst/>
            <a:cxnLst/>
            <a:rect l="l" t="t" r="r" b="b"/>
            <a:pathLst>
              <a:path w="5495086" h="5628770">
                <a:moveTo>
                  <a:pt x="5495086" y="0"/>
                </a:moveTo>
                <a:lnTo>
                  <a:pt x="0" y="0"/>
                </a:lnTo>
                <a:lnTo>
                  <a:pt x="0" y="5628770"/>
                </a:lnTo>
                <a:lnTo>
                  <a:pt x="5495086" y="5628770"/>
                </a:lnTo>
                <a:lnTo>
                  <a:pt x="549508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63464" y="5561443"/>
            <a:ext cx="19414929" cy="5096419"/>
          </a:xfrm>
          <a:custGeom>
            <a:avLst/>
            <a:gdLst/>
            <a:ahLst/>
            <a:cxnLst/>
            <a:rect l="l" t="t" r="r" b="b"/>
            <a:pathLst>
              <a:path w="19414929" h="5096419">
                <a:moveTo>
                  <a:pt x="0" y="0"/>
                </a:moveTo>
                <a:lnTo>
                  <a:pt x="19414928" y="0"/>
                </a:lnTo>
                <a:lnTo>
                  <a:pt x="19414928" y="5096419"/>
                </a:lnTo>
                <a:lnTo>
                  <a:pt x="0" y="5096419"/>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1+#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50" fill="hold"/>
                                        <p:tgtEl>
                                          <p:spTgt spid="6"/>
                                        </p:tgtEl>
                                        <p:attrNameLst>
                                          <p:attrName>ppt_x</p:attrName>
                                        </p:attrNameLst>
                                      </p:cBhvr>
                                      <p:tavLst>
                                        <p:tav tm="0">
                                          <p:val>
                                            <p:strVal val="0-#ppt_w/2"/>
                                          </p:val>
                                        </p:tav>
                                        <p:tav tm="100000">
                                          <p:val>
                                            <p:strVal val="#ppt_x"/>
                                          </p:val>
                                        </p:tav>
                                      </p:tavLst>
                                    </p:anim>
                                    <p:anim calcmode="lin" valueType="num">
                                      <p:cBhvr additive="base">
                                        <p:cTn id="17" dur="25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250" fill="hold"/>
                                        <p:tgtEl>
                                          <p:spTgt spid="5"/>
                                        </p:tgtEl>
                                        <p:attrNameLst>
                                          <p:attrName>ppt_x</p:attrName>
                                        </p:attrNameLst>
                                      </p:cBhvr>
                                      <p:tavLst>
                                        <p:tav tm="0">
                                          <p:val>
                                            <p:strVal val="1+#ppt_w/2"/>
                                          </p:val>
                                        </p:tav>
                                        <p:tav tm="100000">
                                          <p:val>
                                            <p:strVal val="#ppt_x"/>
                                          </p:val>
                                        </p:tav>
                                      </p:tavLst>
                                    </p:anim>
                                    <p:anim calcmode="lin" valueType="num">
                                      <p:cBhvr additive="base">
                                        <p:cTn id="21" dur="25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2" presetClass="entr" presetSubtype="1"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250" fill="hold"/>
                                        <p:tgtEl>
                                          <p:spTgt spid="4"/>
                                        </p:tgtEl>
                                        <p:attrNameLst>
                                          <p:attrName>ppt_x</p:attrName>
                                        </p:attrNameLst>
                                      </p:cBhvr>
                                      <p:tavLst>
                                        <p:tav tm="0">
                                          <p:val>
                                            <p:strVal val="#ppt_x"/>
                                          </p:val>
                                        </p:tav>
                                        <p:tav tm="100000">
                                          <p:val>
                                            <p:strVal val="#ppt_x"/>
                                          </p:val>
                                        </p:tav>
                                      </p:tavLst>
                                    </p:anim>
                                    <p:anim calcmode="lin" valueType="num">
                                      <p:cBhvr additive="base">
                                        <p:cTn id="26" dur="250" fill="hold"/>
                                        <p:tgtEl>
                                          <p:spTgt spid="4"/>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2171D"/>
        </a:solidFill>
        <a:effectLst/>
      </p:bgPr>
    </p:bg>
    <p:spTree>
      <p:nvGrpSpPr>
        <p:cNvPr id="1" name=""/>
        <p:cNvGrpSpPr/>
        <p:nvPr/>
      </p:nvGrpSpPr>
      <p:grpSpPr>
        <a:xfrm>
          <a:off x="0" y="0"/>
          <a:ext cx="0" cy="0"/>
          <a:chOff x="0" y="0"/>
          <a:chExt cx="0" cy="0"/>
        </a:xfrm>
      </p:grpSpPr>
      <p:sp>
        <p:nvSpPr>
          <p:cNvPr id="2" name="Freeform 2"/>
          <p:cNvSpPr/>
          <p:nvPr/>
        </p:nvSpPr>
        <p:spPr>
          <a:xfrm>
            <a:off x="-2730275"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1275"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089528" y="3945169"/>
            <a:ext cx="8108944" cy="2751589"/>
          </a:xfrm>
          <a:prstGeom prst="rect">
            <a:avLst/>
          </a:prstGeom>
        </p:spPr>
        <p:txBody>
          <a:bodyPr lIns="0" tIns="0" rIns="0" bIns="0" rtlCol="0" anchor="t">
            <a:spAutoFit/>
          </a:bodyPr>
          <a:lstStyle/>
          <a:p>
            <a:pPr algn="ctr">
              <a:lnSpc>
                <a:spcPts val="9932"/>
              </a:lnSpc>
            </a:pPr>
            <a:r>
              <a:rPr lang="en-US" sz="14394" dirty="0">
                <a:solidFill>
                  <a:srgbClr val="FFFFFF"/>
                </a:solidFill>
                <a:latin typeface="Bogart"/>
                <a:ea typeface="Bogart"/>
                <a:cs typeface="Bogart"/>
                <a:sym typeface="Bogart"/>
              </a:rPr>
              <a:t>thank</a:t>
            </a:r>
          </a:p>
          <a:p>
            <a:pPr algn="ctr">
              <a:lnSpc>
                <a:spcPts val="9932"/>
              </a:lnSpc>
            </a:pPr>
            <a:r>
              <a:rPr lang="en-US" sz="14394" dirty="0">
                <a:solidFill>
                  <a:srgbClr val="FFFFFF"/>
                </a:solidFill>
                <a:latin typeface="Bogart"/>
                <a:ea typeface="Bogart"/>
                <a:cs typeface="Bogart"/>
                <a:sym typeface="Bogart"/>
              </a:rPr>
              <a:t>you</a:t>
            </a:r>
          </a:p>
        </p:txBody>
      </p:sp>
      <p:sp>
        <p:nvSpPr>
          <p:cNvPr id="5" name="Freeform 5"/>
          <p:cNvSpPr/>
          <p:nvPr/>
        </p:nvSpPr>
        <p:spPr>
          <a:xfrm flipH="1">
            <a:off x="11009705" y="5825968"/>
            <a:ext cx="818814" cy="622298"/>
          </a:xfrm>
          <a:custGeom>
            <a:avLst/>
            <a:gdLst/>
            <a:ahLst/>
            <a:cxnLst/>
            <a:rect l="l" t="t" r="r" b="b"/>
            <a:pathLst>
              <a:path w="818814" h="622298">
                <a:moveTo>
                  <a:pt x="818814" y="0"/>
                </a:moveTo>
                <a:lnTo>
                  <a:pt x="0" y="0"/>
                </a:lnTo>
                <a:lnTo>
                  <a:pt x="0" y="622299"/>
                </a:lnTo>
                <a:lnTo>
                  <a:pt x="818814" y="622299"/>
                </a:lnTo>
                <a:lnTo>
                  <a:pt x="81881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4705505"/>
            <a:ext cx="4518359" cy="7025631"/>
          </a:xfrm>
          <a:custGeom>
            <a:avLst/>
            <a:gdLst/>
            <a:ahLst/>
            <a:cxnLst/>
            <a:rect l="l" t="t" r="r" b="b"/>
            <a:pathLst>
              <a:path w="4518359" h="7025631">
                <a:moveTo>
                  <a:pt x="0" y="0"/>
                </a:moveTo>
                <a:lnTo>
                  <a:pt x="4518359" y="0"/>
                </a:lnTo>
                <a:lnTo>
                  <a:pt x="4518359" y="7025631"/>
                </a:lnTo>
                <a:lnTo>
                  <a:pt x="0" y="7025631"/>
                </a:lnTo>
                <a:lnTo>
                  <a:pt x="0" y="0"/>
                </a:lnTo>
                <a:close/>
              </a:path>
            </a:pathLst>
          </a:custGeom>
          <a:blipFill>
            <a:blip r:embed="rId6"/>
            <a:stretch>
              <a:fillRect/>
            </a:stretch>
          </a:blipFill>
        </p:spPr>
      </p:sp>
      <p:sp>
        <p:nvSpPr>
          <p:cNvPr id="7" name="Freeform 7"/>
          <p:cNvSpPr/>
          <p:nvPr/>
        </p:nvSpPr>
        <p:spPr>
          <a:xfrm flipH="1">
            <a:off x="12740941" y="4705505"/>
            <a:ext cx="4518359" cy="7025631"/>
          </a:xfrm>
          <a:custGeom>
            <a:avLst/>
            <a:gdLst/>
            <a:ahLst/>
            <a:cxnLst/>
            <a:rect l="l" t="t" r="r" b="b"/>
            <a:pathLst>
              <a:path w="4518359" h="7025631">
                <a:moveTo>
                  <a:pt x="4518359" y="0"/>
                </a:moveTo>
                <a:lnTo>
                  <a:pt x="0" y="0"/>
                </a:lnTo>
                <a:lnTo>
                  <a:pt x="0" y="7025631"/>
                </a:lnTo>
                <a:lnTo>
                  <a:pt x="4518359" y="7025631"/>
                </a:lnTo>
                <a:lnTo>
                  <a:pt x="4518359" y="0"/>
                </a:lnTo>
                <a:close/>
              </a:path>
            </a:pathLst>
          </a:custGeom>
          <a:blipFill>
            <a:blip r:embed="rId6"/>
            <a:stretch>
              <a:fillRect/>
            </a:stretch>
          </a:blipFill>
        </p:spPr>
      </p:sp>
      <p:sp>
        <p:nvSpPr>
          <p:cNvPr id="8" name="Freeform 8"/>
          <p:cNvSpPr/>
          <p:nvPr/>
        </p:nvSpPr>
        <p:spPr>
          <a:xfrm flipH="1">
            <a:off x="-1491240" y="1891120"/>
            <a:ext cx="5495086" cy="5628770"/>
          </a:xfrm>
          <a:custGeom>
            <a:avLst/>
            <a:gdLst/>
            <a:ahLst/>
            <a:cxnLst/>
            <a:rect l="l" t="t" r="r" b="b"/>
            <a:pathLst>
              <a:path w="5495086" h="5628770">
                <a:moveTo>
                  <a:pt x="5495086" y="0"/>
                </a:moveTo>
                <a:lnTo>
                  <a:pt x="0" y="0"/>
                </a:lnTo>
                <a:lnTo>
                  <a:pt x="0" y="5628770"/>
                </a:lnTo>
                <a:lnTo>
                  <a:pt x="5495086" y="5628770"/>
                </a:lnTo>
                <a:lnTo>
                  <a:pt x="5495086"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5450151" y="3731192"/>
            <a:ext cx="818814" cy="622298"/>
          </a:xfrm>
          <a:custGeom>
            <a:avLst/>
            <a:gdLst/>
            <a:ahLst/>
            <a:cxnLst/>
            <a:rect l="l" t="t" r="r" b="b"/>
            <a:pathLst>
              <a:path w="818814" h="622298">
                <a:moveTo>
                  <a:pt x="0" y="0"/>
                </a:moveTo>
                <a:lnTo>
                  <a:pt x="818814" y="0"/>
                </a:lnTo>
                <a:lnTo>
                  <a:pt x="818814" y="622299"/>
                </a:lnTo>
                <a:lnTo>
                  <a:pt x="0" y="6222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4284154" y="1891120"/>
            <a:ext cx="5495086" cy="5628770"/>
          </a:xfrm>
          <a:custGeom>
            <a:avLst/>
            <a:gdLst/>
            <a:ahLst/>
            <a:cxnLst/>
            <a:rect l="l" t="t" r="r" b="b"/>
            <a:pathLst>
              <a:path w="5495086" h="5628770">
                <a:moveTo>
                  <a:pt x="0" y="0"/>
                </a:moveTo>
                <a:lnTo>
                  <a:pt x="5495086" y="0"/>
                </a:lnTo>
                <a:lnTo>
                  <a:pt x="5495086" y="5628770"/>
                </a:lnTo>
                <a:lnTo>
                  <a:pt x="0" y="56287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9" name="Group 18">
            <a:extLst>
              <a:ext uri="{FF2B5EF4-FFF2-40B4-BE49-F238E27FC236}">
                <a16:creationId xmlns:a16="http://schemas.microsoft.com/office/drawing/2014/main" id="{6AAE738A-F245-4C05-A1BF-E20B5912DCD4}"/>
              </a:ext>
            </a:extLst>
          </p:cNvPr>
          <p:cNvGrpSpPr/>
          <p:nvPr/>
        </p:nvGrpSpPr>
        <p:grpSpPr>
          <a:xfrm>
            <a:off x="7278295" y="-2369180"/>
            <a:ext cx="3731410" cy="4068373"/>
            <a:chOff x="7278295" y="-2369180"/>
            <a:chExt cx="3731410" cy="4068373"/>
          </a:xfrm>
        </p:grpSpPr>
        <p:grpSp>
          <p:nvGrpSpPr>
            <p:cNvPr id="11" name="Group 11"/>
            <p:cNvGrpSpPr/>
            <p:nvPr/>
          </p:nvGrpSpPr>
          <p:grpSpPr>
            <a:xfrm>
              <a:off x="7278295" y="-2369180"/>
              <a:ext cx="3731410" cy="3731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7" name="Freeform 17"/>
            <p:cNvSpPr/>
            <p:nvPr/>
          </p:nvSpPr>
          <p:spPr>
            <a:xfrm>
              <a:off x="8807036" y="1025266"/>
              <a:ext cx="673927" cy="673927"/>
            </a:xfrm>
            <a:custGeom>
              <a:avLst/>
              <a:gdLst/>
              <a:ahLst/>
              <a:cxnLst/>
              <a:rect l="l" t="t" r="r" b="b"/>
              <a:pathLst>
                <a:path w="673927" h="673927">
                  <a:moveTo>
                    <a:pt x="0" y="0"/>
                  </a:moveTo>
                  <a:lnTo>
                    <a:pt x="673928" y="0"/>
                  </a:lnTo>
                  <a:lnTo>
                    <a:pt x="673928" y="673928"/>
                  </a:lnTo>
                  <a:lnTo>
                    <a:pt x="0" y="6739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20" name="Group 19">
            <a:extLst>
              <a:ext uri="{FF2B5EF4-FFF2-40B4-BE49-F238E27FC236}">
                <a16:creationId xmlns:a16="http://schemas.microsoft.com/office/drawing/2014/main" id="{A0872617-B2E7-4E5D-BDF9-7D852623756E}"/>
              </a:ext>
            </a:extLst>
          </p:cNvPr>
          <p:cNvGrpSpPr/>
          <p:nvPr/>
        </p:nvGrpSpPr>
        <p:grpSpPr>
          <a:xfrm>
            <a:off x="7278295" y="8584373"/>
            <a:ext cx="3731410" cy="4068218"/>
            <a:chOff x="7278295" y="8584373"/>
            <a:chExt cx="3731410" cy="4068218"/>
          </a:xfrm>
        </p:grpSpPr>
        <p:grpSp>
          <p:nvGrpSpPr>
            <p:cNvPr id="14" name="Group 14"/>
            <p:cNvGrpSpPr/>
            <p:nvPr/>
          </p:nvGrpSpPr>
          <p:grpSpPr>
            <a:xfrm>
              <a:off x="7278295" y="8921181"/>
              <a:ext cx="3731410" cy="373141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8" name="Freeform 18"/>
            <p:cNvSpPr/>
            <p:nvPr/>
          </p:nvSpPr>
          <p:spPr>
            <a:xfrm>
              <a:off x="8807036" y="8584373"/>
              <a:ext cx="673927" cy="673927"/>
            </a:xfrm>
            <a:custGeom>
              <a:avLst/>
              <a:gdLst/>
              <a:ahLst/>
              <a:cxnLst/>
              <a:rect l="l" t="t" r="r" b="b"/>
              <a:pathLst>
                <a:path w="673927" h="673927">
                  <a:moveTo>
                    <a:pt x="0" y="0"/>
                  </a:moveTo>
                  <a:lnTo>
                    <a:pt x="673928" y="0"/>
                  </a:lnTo>
                  <a:lnTo>
                    <a:pt x="673928" y="673927"/>
                  </a:lnTo>
                  <a:lnTo>
                    <a:pt x="0" y="6739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ppt_x"/>
                                          </p:val>
                                        </p:tav>
                                        <p:tav tm="100000">
                                          <p:val>
                                            <p:strVal val="#ppt_x"/>
                                          </p:val>
                                        </p:tav>
                                      </p:tavLst>
                                    </p:anim>
                                    <p:anim calcmode="lin" valueType="num">
                                      <p:cBhvr additive="base">
                                        <p:cTn id="8" dur="25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0-#ppt_w/2"/>
                                          </p:val>
                                        </p:tav>
                                        <p:tav tm="100000">
                                          <p:val>
                                            <p:strVal val="#ppt_x"/>
                                          </p:val>
                                        </p:tav>
                                      </p:tavLst>
                                    </p:anim>
                                    <p:anim calcmode="lin" valueType="num">
                                      <p:cBhvr additive="base">
                                        <p:cTn id="13" dur="2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250" fill="hold"/>
                                        <p:tgtEl>
                                          <p:spTgt spid="8"/>
                                        </p:tgtEl>
                                        <p:attrNameLst>
                                          <p:attrName>ppt_x</p:attrName>
                                        </p:attrNameLst>
                                      </p:cBhvr>
                                      <p:tavLst>
                                        <p:tav tm="0">
                                          <p:val>
                                            <p:strVal val="0-#ppt_w/2"/>
                                          </p:val>
                                        </p:tav>
                                        <p:tav tm="100000">
                                          <p:val>
                                            <p:strVal val="#ppt_x"/>
                                          </p:val>
                                        </p:tav>
                                      </p:tavLst>
                                    </p:anim>
                                    <p:anim calcmode="lin" valueType="num">
                                      <p:cBhvr additive="base">
                                        <p:cTn id="18" dur="25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250" fill="hold"/>
                                        <p:tgtEl>
                                          <p:spTgt spid="3"/>
                                        </p:tgtEl>
                                        <p:attrNameLst>
                                          <p:attrName>ppt_x</p:attrName>
                                        </p:attrNameLst>
                                      </p:cBhvr>
                                      <p:tavLst>
                                        <p:tav tm="0">
                                          <p:val>
                                            <p:strVal val="1+#ppt_w/2"/>
                                          </p:val>
                                        </p:tav>
                                        <p:tav tm="100000">
                                          <p:val>
                                            <p:strVal val="#ppt_x"/>
                                          </p:val>
                                        </p:tav>
                                      </p:tavLst>
                                    </p:anim>
                                    <p:anim calcmode="lin" valueType="num">
                                      <p:cBhvr additive="base">
                                        <p:cTn id="23" dur="25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50" fill="hold"/>
                                        <p:tgtEl>
                                          <p:spTgt spid="10"/>
                                        </p:tgtEl>
                                        <p:attrNameLst>
                                          <p:attrName>ppt_x</p:attrName>
                                        </p:attrNameLst>
                                      </p:cBhvr>
                                      <p:tavLst>
                                        <p:tav tm="0">
                                          <p:val>
                                            <p:strVal val="1+#ppt_w/2"/>
                                          </p:val>
                                        </p:tav>
                                        <p:tav tm="100000">
                                          <p:val>
                                            <p:strVal val="#ppt_x"/>
                                          </p:val>
                                        </p:tav>
                                      </p:tavLst>
                                    </p:anim>
                                    <p:anim calcmode="lin" valueType="num">
                                      <p:cBhvr additive="base">
                                        <p:cTn id="28" dur="25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2" presetClass="entr" presetSubtype="9"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0-#ppt_w/2"/>
                                          </p:val>
                                        </p:tav>
                                        <p:tav tm="100000">
                                          <p:val>
                                            <p:strVal val="#ppt_x"/>
                                          </p:val>
                                        </p:tav>
                                      </p:tavLst>
                                    </p:anim>
                                    <p:anim calcmode="lin" valueType="num">
                                      <p:cBhvr additive="base">
                                        <p:cTn id="33" dur="250" fill="hold"/>
                                        <p:tgtEl>
                                          <p:spTgt spid="9"/>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250" fill="hold"/>
                                        <p:tgtEl>
                                          <p:spTgt spid="4"/>
                                        </p:tgtEl>
                                        <p:attrNameLst>
                                          <p:attrName>ppt_x</p:attrName>
                                        </p:attrNameLst>
                                      </p:cBhvr>
                                      <p:tavLst>
                                        <p:tav tm="0">
                                          <p:val>
                                            <p:strVal val="#ppt_x"/>
                                          </p:val>
                                        </p:tav>
                                        <p:tav tm="100000">
                                          <p:val>
                                            <p:strVal val="#ppt_x"/>
                                          </p:val>
                                        </p:tav>
                                      </p:tavLst>
                                    </p:anim>
                                    <p:anim calcmode="lin" valueType="num">
                                      <p:cBhvr additive="base">
                                        <p:cTn id="38" dur="250" fill="hold"/>
                                        <p:tgtEl>
                                          <p:spTgt spid="4"/>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6"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250" fill="hold"/>
                                        <p:tgtEl>
                                          <p:spTgt spid="5"/>
                                        </p:tgtEl>
                                        <p:attrNameLst>
                                          <p:attrName>ppt_x</p:attrName>
                                        </p:attrNameLst>
                                      </p:cBhvr>
                                      <p:tavLst>
                                        <p:tav tm="0">
                                          <p:val>
                                            <p:strVal val="1+#ppt_w/2"/>
                                          </p:val>
                                        </p:tav>
                                        <p:tav tm="100000">
                                          <p:val>
                                            <p:strVal val="#ppt_x"/>
                                          </p:val>
                                        </p:tav>
                                      </p:tavLst>
                                    </p:anim>
                                    <p:anim calcmode="lin" valueType="num">
                                      <p:cBhvr additive="base">
                                        <p:cTn id="43" dur="250" fill="hold"/>
                                        <p:tgtEl>
                                          <p:spTgt spid="5"/>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250" fill="hold"/>
                                        <p:tgtEl>
                                          <p:spTgt spid="6"/>
                                        </p:tgtEl>
                                        <p:attrNameLst>
                                          <p:attrName>ppt_x</p:attrName>
                                        </p:attrNameLst>
                                      </p:cBhvr>
                                      <p:tavLst>
                                        <p:tav tm="0">
                                          <p:val>
                                            <p:strVal val="#ppt_x"/>
                                          </p:val>
                                        </p:tav>
                                        <p:tav tm="100000">
                                          <p:val>
                                            <p:strVal val="#ppt_x"/>
                                          </p:val>
                                        </p:tav>
                                      </p:tavLst>
                                    </p:anim>
                                    <p:anim calcmode="lin" valueType="num">
                                      <p:cBhvr additive="base">
                                        <p:cTn id="48" dur="250" fill="hold"/>
                                        <p:tgtEl>
                                          <p:spTgt spid="6"/>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250" fill="hold"/>
                                        <p:tgtEl>
                                          <p:spTgt spid="7"/>
                                        </p:tgtEl>
                                        <p:attrNameLst>
                                          <p:attrName>ppt_x</p:attrName>
                                        </p:attrNameLst>
                                      </p:cBhvr>
                                      <p:tavLst>
                                        <p:tav tm="0">
                                          <p:val>
                                            <p:strVal val="#ppt_x"/>
                                          </p:val>
                                        </p:tav>
                                        <p:tav tm="100000">
                                          <p:val>
                                            <p:strVal val="#ppt_x"/>
                                          </p:val>
                                        </p:tav>
                                      </p:tavLst>
                                    </p:anim>
                                    <p:anim calcmode="lin" valueType="num">
                                      <p:cBhvr additive="base">
                                        <p:cTn id="53" dur="250" fill="hold"/>
                                        <p:tgtEl>
                                          <p:spTgt spid="7"/>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250" fill="hold"/>
                                        <p:tgtEl>
                                          <p:spTgt spid="20"/>
                                        </p:tgtEl>
                                        <p:attrNameLst>
                                          <p:attrName>ppt_x</p:attrName>
                                        </p:attrNameLst>
                                      </p:cBhvr>
                                      <p:tavLst>
                                        <p:tav tm="0">
                                          <p:val>
                                            <p:strVal val="#ppt_x"/>
                                          </p:val>
                                        </p:tav>
                                        <p:tav tm="100000">
                                          <p:val>
                                            <p:strVal val="#ppt_x"/>
                                          </p:val>
                                        </p:tav>
                                      </p:tavLst>
                                    </p:anim>
                                    <p:anim calcmode="lin" valueType="num">
                                      <p:cBhvr additive="base">
                                        <p:cTn id="58"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27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2873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grpSp>
        <p:nvGrpSpPr>
          <p:cNvPr id="18" name="Group 17">
            <a:extLst>
              <a:ext uri="{FF2B5EF4-FFF2-40B4-BE49-F238E27FC236}">
                <a16:creationId xmlns:a16="http://schemas.microsoft.com/office/drawing/2014/main" id="{721AEF8D-5D7C-45CE-AADA-815A97651ECD}"/>
              </a:ext>
            </a:extLst>
          </p:cNvPr>
          <p:cNvGrpSpPr/>
          <p:nvPr/>
        </p:nvGrpSpPr>
        <p:grpSpPr>
          <a:xfrm>
            <a:off x="7278295" y="-2369180"/>
            <a:ext cx="3731410" cy="4068373"/>
            <a:chOff x="7278295" y="-2369180"/>
            <a:chExt cx="3731410" cy="4068373"/>
          </a:xfrm>
        </p:grpSpPr>
        <p:grpSp>
          <p:nvGrpSpPr>
            <p:cNvPr id="4" name="Group 4"/>
            <p:cNvGrpSpPr/>
            <p:nvPr/>
          </p:nvGrpSpPr>
          <p:grpSpPr>
            <a:xfrm>
              <a:off x="7278295" y="-2369180"/>
              <a:ext cx="3731410" cy="373141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8807036" y="1025266"/>
              <a:ext cx="673927" cy="673927"/>
            </a:xfrm>
            <a:custGeom>
              <a:avLst/>
              <a:gdLst/>
              <a:ahLst/>
              <a:cxnLst/>
              <a:rect l="l" t="t" r="r" b="b"/>
              <a:pathLst>
                <a:path w="673927" h="673927">
                  <a:moveTo>
                    <a:pt x="0" y="0"/>
                  </a:moveTo>
                  <a:lnTo>
                    <a:pt x="673928" y="0"/>
                  </a:lnTo>
                  <a:lnTo>
                    <a:pt x="673928" y="673928"/>
                  </a:lnTo>
                  <a:lnTo>
                    <a:pt x="0" y="67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9" name="Group 18">
            <a:extLst>
              <a:ext uri="{FF2B5EF4-FFF2-40B4-BE49-F238E27FC236}">
                <a16:creationId xmlns:a16="http://schemas.microsoft.com/office/drawing/2014/main" id="{E0D868E0-EC39-4091-9526-87272103B3BE}"/>
              </a:ext>
            </a:extLst>
          </p:cNvPr>
          <p:cNvGrpSpPr/>
          <p:nvPr/>
        </p:nvGrpSpPr>
        <p:grpSpPr>
          <a:xfrm>
            <a:off x="7278295" y="8584373"/>
            <a:ext cx="3731410" cy="4068218"/>
            <a:chOff x="7278295" y="8584373"/>
            <a:chExt cx="3731410" cy="4068218"/>
          </a:xfrm>
        </p:grpSpPr>
        <p:grpSp>
          <p:nvGrpSpPr>
            <p:cNvPr id="7" name="Group 7"/>
            <p:cNvGrpSpPr/>
            <p:nvPr/>
          </p:nvGrpSpPr>
          <p:grpSpPr>
            <a:xfrm>
              <a:off x="7278295" y="8921181"/>
              <a:ext cx="3731410" cy="373141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1" name="Freeform 11"/>
            <p:cNvSpPr/>
            <p:nvPr/>
          </p:nvSpPr>
          <p:spPr>
            <a:xfrm>
              <a:off x="8807036" y="8584373"/>
              <a:ext cx="673927" cy="673927"/>
            </a:xfrm>
            <a:custGeom>
              <a:avLst/>
              <a:gdLst/>
              <a:ahLst/>
              <a:cxnLst/>
              <a:rect l="l" t="t" r="r" b="b"/>
              <a:pathLst>
                <a:path w="673927" h="673927">
                  <a:moveTo>
                    <a:pt x="0" y="0"/>
                  </a:moveTo>
                  <a:lnTo>
                    <a:pt x="673928" y="0"/>
                  </a:lnTo>
                  <a:lnTo>
                    <a:pt x="673928" y="673927"/>
                  </a:lnTo>
                  <a:lnTo>
                    <a:pt x="0" y="673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Freeform 12"/>
          <p:cNvSpPr/>
          <p:nvPr/>
        </p:nvSpPr>
        <p:spPr>
          <a:xfrm>
            <a:off x="14284154" y="1891120"/>
            <a:ext cx="5495086" cy="5628770"/>
          </a:xfrm>
          <a:custGeom>
            <a:avLst/>
            <a:gdLst/>
            <a:ahLst/>
            <a:cxnLst/>
            <a:rect l="l" t="t" r="r" b="b"/>
            <a:pathLst>
              <a:path w="5495086" h="5628770">
                <a:moveTo>
                  <a:pt x="0" y="0"/>
                </a:moveTo>
                <a:lnTo>
                  <a:pt x="5495086" y="0"/>
                </a:lnTo>
                <a:lnTo>
                  <a:pt x="5495086" y="5628770"/>
                </a:lnTo>
                <a:lnTo>
                  <a:pt x="0" y="5628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1491240" y="1891120"/>
            <a:ext cx="5495086" cy="5628770"/>
          </a:xfrm>
          <a:custGeom>
            <a:avLst/>
            <a:gdLst/>
            <a:ahLst/>
            <a:cxnLst/>
            <a:rect l="l" t="t" r="r" b="b"/>
            <a:pathLst>
              <a:path w="5495086" h="5628770">
                <a:moveTo>
                  <a:pt x="5495086" y="0"/>
                </a:moveTo>
                <a:lnTo>
                  <a:pt x="0" y="0"/>
                </a:lnTo>
                <a:lnTo>
                  <a:pt x="0" y="5628770"/>
                </a:lnTo>
                <a:lnTo>
                  <a:pt x="5495086" y="5628770"/>
                </a:lnTo>
                <a:lnTo>
                  <a:pt x="549508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6797345" y="4617646"/>
            <a:ext cx="7041901" cy="1543050"/>
          </a:xfrm>
          <a:prstGeom prst="rect">
            <a:avLst/>
          </a:prstGeom>
        </p:spPr>
        <p:txBody>
          <a:bodyPr lIns="0" tIns="0" rIns="0" bIns="0" rtlCol="0" anchor="t">
            <a:spAutoFit/>
          </a:bodyPr>
          <a:lstStyle/>
          <a:p>
            <a:pPr algn="l">
              <a:lnSpc>
                <a:spcPts val="12599"/>
              </a:lnSpc>
            </a:pPr>
            <a:r>
              <a:rPr lang="en-US" sz="9000" b="1" spc="783">
                <a:solidFill>
                  <a:srgbClr val="FFFFFF"/>
                </a:solidFill>
                <a:latin typeface="Dancing Script Bold"/>
                <a:ea typeface="Dancing Script Bold"/>
                <a:cs typeface="Dancing Script Bold"/>
                <a:sym typeface="Dancing Script Bold"/>
              </a:rPr>
              <a:t>Introduction</a:t>
            </a:r>
          </a:p>
        </p:txBody>
      </p:sp>
      <p:grpSp>
        <p:nvGrpSpPr>
          <p:cNvPr id="20" name="Group 19">
            <a:extLst>
              <a:ext uri="{FF2B5EF4-FFF2-40B4-BE49-F238E27FC236}">
                <a16:creationId xmlns:a16="http://schemas.microsoft.com/office/drawing/2014/main" id="{38A59156-F0DA-4757-A365-B5B1E0742AD8}"/>
              </a:ext>
            </a:extLst>
          </p:cNvPr>
          <p:cNvGrpSpPr/>
          <p:nvPr/>
        </p:nvGrpSpPr>
        <p:grpSpPr>
          <a:xfrm>
            <a:off x="4448755" y="4428624"/>
            <a:ext cx="2224765" cy="1763126"/>
            <a:chOff x="4448755" y="4428624"/>
            <a:chExt cx="2224765" cy="1763126"/>
          </a:xfrm>
        </p:grpSpPr>
        <p:sp>
          <p:nvSpPr>
            <p:cNvPr id="14" name="Freeform 14"/>
            <p:cNvSpPr/>
            <p:nvPr/>
          </p:nvSpPr>
          <p:spPr>
            <a:xfrm>
              <a:off x="4448755" y="4428624"/>
              <a:ext cx="2224765" cy="1763126"/>
            </a:xfrm>
            <a:custGeom>
              <a:avLst/>
              <a:gdLst/>
              <a:ahLst/>
              <a:cxnLst/>
              <a:rect l="l" t="t" r="r" b="b"/>
              <a:pathLst>
                <a:path w="2224765" h="1763126">
                  <a:moveTo>
                    <a:pt x="0" y="0"/>
                  </a:moveTo>
                  <a:lnTo>
                    <a:pt x="2224765" y="0"/>
                  </a:lnTo>
                  <a:lnTo>
                    <a:pt x="2224765" y="1763127"/>
                  </a:lnTo>
                  <a:lnTo>
                    <a:pt x="0" y="1763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4808465" y="4617646"/>
              <a:ext cx="1505344" cy="1543050"/>
            </a:xfrm>
            <a:prstGeom prst="rect">
              <a:avLst/>
            </a:prstGeom>
          </p:spPr>
          <p:txBody>
            <a:bodyPr lIns="0" tIns="0" rIns="0" bIns="0" rtlCol="0" anchor="t">
              <a:spAutoFit/>
            </a:bodyPr>
            <a:lstStyle/>
            <a:p>
              <a:pPr algn="ctr">
                <a:lnSpc>
                  <a:spcPts val="12599"/>
                </a:lnSpc>
              </a:pPr>
              <a:r>
                <a:rPr lang="en-US" sz="9000" b="1" spc="783" dirty="0">
                  <a:solidFill>
                    <a:srgbClr val="22171D"/>
                  </a:solidFill>
                  <a:latin typeface="Dancing Script Bold"/>
                  <a:ea typeface="Dancing Script Bold"/>
                  <a:cs typeface="Dancing Script Bold"/>
                  <a:sym typeface="Dancing Script Bold"/>
                </a:rPr>
                <a:t>01</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ppt_x"/>
                                          </p:val>
                                        </p:tav>
                                        <p:tav tm="100000">
                                          <p:val>
                                            <p:strVal val="#ppt_x"/>
                                          </p:val>
                                        </p:tav>
                                      </p:tavLst>
                                    </p:anim>
                                    <p:anim calcmode="lin" valueType="num">
                                      <p:cBhvr additive="base">
                                        <p:cTn id="12" dur="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ppt_x"/>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250" fill="hold"/>
                                        <p:tgtEl>
                                          <p:spTgt spid="12"/>
                                        </p:tgtEl>
                                        <p:attrNameLst>
                                          <p:attrName>ppt_x</p:attrName>
                                        </p:attrNameLst>
                                      </p:cBhvr>
                                      <p:tavLst>
                                        <p:tav tm="0">
                                          <p:val>
                                            <p:strVal val="#ppt_x"/>
                                          </p:val>
                                        </p:tav>
                                        <p:tav tm="100000">
                                          <p:val>
                                            <p:strVal val="#ppt_x"/>
                                          </p:val>
                                        </p:tav>
                                      </p:tavLst>
                                    </p:anim>
                                    <p:anim calcmode="lin" valueType="num">
                                      <p:cBhvr additive="base">
                                        <p:cTn id="20" dur="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250" fill="hold"/>
                                        <p:tgtEl>
                                          <p:spTgt spid="13"/>
                                        </p:tgtEl>
                                        <p:attrNameLst>
                                          <p:attrName>ppt_x</p:attrName>
                                        </p:attrNameLst>
                                      </p:cBhvr>
                                      <p:tavLst>
                                        <p:tav tm="0">
                                          <p:val>
                                            <p:strVal val="#ppt_x"/>
                                          </p:val>
                                        </p:tav>
                                        <p:tav tm="100000">
                                          <p:val>
                                            <p:strVal val="#ppt_x"/>
                                          </p:val>
                                        </p:tav>
                                      </p:tavLst>
                                    </p:anim>
                                    <p:anim calcmode="lin" valueType="num">
                                      <p:cBhvr additive="base">
                                        <p:cTn id="24" dur="2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250" fill="hold"/>
                                        <p:tgtEl>
                                          <p:spTgt spid="19"/>
                                        </p:tgtEl>
                                        <p:attrNameLst>
                                          <p:attrName>ppt_x</p:attrName>
                                        </p:attrNameLst>
                                      </p:cBhvr>
                                      <p:tavLst>
                                        <p:tav tm="0">
                                          <p:val>
                                            <p:strVal val="#ppt_x"/>
                                          </p:val>
                                        </p:tav>
                                        <p:tav tm="100000">
                                          <p:val>
                                            <p:strVal val="#ppt_x"/>
                                          </p:val>
                                        </p:tav>
                                      </p:tavLst>
                                    </p:anim>
                                    <p:anim calcmode="lin" valueType="num">
                                      <p:cBhvr additive="base">
                                        <p:cTn id="28" dur="25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250" fill="hold"/>
                                        <p:tgtEl>
                                          <p:spTgt spid="20"/>
                                        </p:tgtEl>
                                        <p:attrNameLst>
                                          <p:attrName>ppt_x</p:attrName>
                                        </p:attrNameLst>
                                      </p:cBhvr>
                                      <p:tavLst>
                                        <p:tav tm="0">
                                          <p:val>
                                            <p:strVal val="#ppt_x"/>
                                          </p:val>
                                        </p:tav>
                                        <p:tav tm="100000">
                                          <p:val>
                                            <p:strVal val="#ppt_x"/>
                                          </p:val>
                                        </p:tav>
                                      </p:tavLst>
                                    </p:anim>
                                    <p:anim calcmode="lin" valueType="num">
                                      <p:cBhvr additive="base">
                                        <p:cTn id="32" dur="25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250" fill="hold"/>
                                        <p:tgtEl>
                                          <p:spTgt spid="16"/>
                                        </p:tgtEl>
                                        <p:attrNameLst>
                                          <p:attrName>ppt_x</p:attrName>
                                        </p:attrNameLst>
                                      </p:cBhvr>
                                      <p:tavLst>
                                        <p:tav tm="0">
                                          <p:val>
                                            <p:strVal val="#ppt_x"/>
                                          </p:val>
                                        </p:tav>
                                        <p:tav tm="100000">
                                          <p:val>
                                            <p:strVal val="#ppt_x"/>
                                          </p:val>
                                        </p:tav>
                                      </p:tavLst>
                                    </p:anim>
                                    <p:anim calcmode="lin" valueType="num">
                                      <p:cBhvr additive="base">
                                        <p:cTn id="36"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485596" y="1143265"/>
            <a:ext cx="8384560" cy="6644764"/>
          </a:xfrm>
          <a:custGeom>
            <a:avLst/>
            <a:gdLst/>
            <a:ahLst/>
            <a:cxnLst/>
            <a:rect l="l" t="t" r="r" b="b"/>
            <a:pathLst>
              <a:path w="8384560" h="6644764">
                <a:moveTo>
                  <a:pt x="0" y="0"/>
                </a:moveTo>
                <a:lnTo>
                  <a:pt x="8384560" y="0"/>
                </a:lnTo>
                <a:lnTo>
                  <a:pt x="8384560" y="6644763"/>
                </a:lnTo>
                <a:lnTo>
                  <a:pt x="0" y="6644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761896" y="3871327"/>
            <a:ext cx="9388485" cy="5549900"/>
          </a:xfrm>
          <a:prstGeom prst="rect">
            <a:avLst/>
          </a:prstGeom>
        </p:spPr>
        <p:txBody>
          <a:bodyPr lIns="0" tIns="0" rIns="0" bIns="0" rtlCol="0" anchor="t">
            <a:spAutoFit/>
          </a:bodyPr>
          <a:lstStyle/>
          <a:p>
            <a:pPr algn="just">
              <a:lnSpc>
                <a:spcPts val="4900"/>
              </a:lnSpc>
              <a:spcBef>
                <a:spcPct val="0"/>
              </a:spcBef>
            </a:pPr>
            <a:r>
              <a:rPr lang="en-US" sz="3500" spc="304" dirty="0">
                <a:solidFill>
                  <a:srgbClr val="22171D"/>
                </a:solidFill>
                <a:latin typeface="Canva Sans"/>
                <a:ea typeface="Canva Sans"/>
                <a:cs typeface="Canva Sans"/>
                <a:sym typeface="Canva Sans"/>
              </a:rPr>
              <a:t>Neural Style Transfer (NST) is a technique in computer vision that takes two images — a content image and a style image to blend them together so that the resulting image retains the characteristic elements of the content image, but appears to be “painted” in the style of the style image.</a:t>
            </a:r>
          </a:p>
        </p:txBody>
      </p:sp>
      <p:sp>
        <p:nvSpPr>
          <p:cNvPr id="6" name="TextBox 6"/>
          <p:cNvSpPr txBox="1"/>
          <p:nvPr/>
        </p:nvSpPr>
        <p:spPr>
          <a:xfrm>
            <a:off x="4459102" y="1266825"/>
            <a:ext cx="9369875" cy="1105897"/>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Introduction</a:t>
            </a:r>
          </a:p>
        </p:txBody>
      </p:sp>
      <p:sp>
        <p:nvSpPr>
          <p:cNvPr id="7" name="AutoShape 7"/>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8" name="Freeform 8"/>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01</a:t>
            </a:r>
          </a:p>
        </p:txBody>
      </p:sp>
      <p:grpSp>
        <p:nvGrpSpPr>
          <p:cNvPr id="10" name="Group 10"/>
          <p:cNvGrpSpPr/>
          <p:nvPr/>
        </p:nvGrpSpPr>
        <p:grpSpPr>
          <a:xfrm>
            <a:off x="1712702" y="2498972"/>
            <a:ext cx="6327518" cy="5289057"/>
            <a:chOff x="0" y="0"/>
            <a:chExt cx="4983480" cy="4165600"/>
          </a:xfrm>
        </p:grpSpPr>
        <p:sp>
          <p:nvSpPr>
            <p:cNvPr id="11" name="Freeform 11"/>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8"/>
              <a:stretch>
                <a:fillRect l="-9747" r="-9747"/>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advTm="10000">
        <p159:morph option="byObject"/>
      </p:transition>
    </mc:Choice>
    <mc:Fallback>
      <p:transition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485596" y="1143265"/>
            <a:ext cx="8384560" cy="6644764"/>
          </a:xfrm>
          <a:custGeom>
            <a:avLst/>
            <a:gdLst/>
            <a:ahLst/>
            <a:cxnLst/>
            <a:rect l="l" t="t" r="r" b="b"/>
            <a:pathLst>
              <a:path w="8384560" h="6644764">
                <a:moveTo>
                  <a:pt x="0" y="0"/>
                </a:moveTo>
                <a:lnTo>
                  <a:pt x="8384560" y="0"/>
                </a:lnTo>
                <a:lnTo>
                  <a:pt x="8384560" y="6644763"/>
                </a:lnTo>
                <a:lnTo>
                  <a:pt x="0" y="6644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761896" y="3871327"/>
            <a:ext cx="9388485" cy="5549900"/>
          </a:xfrm>
          <a:prstGeom prst="rect">
            <a:avLst/>
          </a:prstGeom>
        </p:spPr>
        <p:txBody>
          <a:bodyPr lIns="0" tIns="0" rIns="0" bIns="0" rtlCol="0" anchor="t">
            <a:spAutoFit/>
          </a:bodyPr>
          <a:lstStyle/>
          <a:p>
            <a:pPr algn="just">
              <a:lnSpc>
                <a:spcPts val="4900"/>
              </a:lnSpc>
              <a:spcBef>
                <a:spcPct val="0"/>
              </a:spcBef>
            </a:pPr>
            <a:r>
              <a:rPr lang="en-US" sz="3500" spc="304">
                <a:solidFill>
                  <a:srgbClr val="22171D"/>
                </a:solidFill>
                <a:latin typeface="Canva Sans"/>
                <a:ea typeface="Canva Sans"/>
                <a:cs typeface="Canva Sans"/>
                <a:sym typeface="Canva Sans"/>
              </a:rPr>
              <a:t>Neural Style Transfer (NST) is a technique in computer vision that takes two images — a content image and a style image to blend them together so that the resulting image retains the characteristic elements of the content image, but appears to be “painted” in the style of the style image.</a:t>
            </a:r>
          </a:p>
        </p:txBody>
      </p:sp>
      <p:sp>
        <p:nvSpPr>
          <p:cNvPr id="6" name="TextBox 6"/>
          <p:cNvSpPr txBox="1"/>
          <p:nvPr/>
        </p:nvSpPr>
        <p:spPr>
          <a:xfrm>
            <a:off x="4459102" y="1266825"/>
            <a:ext cx="9369875" cy="1105897"/>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Introduction</a:t>
            </a:r>
          </a:p>
        </p:txBody>
      </p:sp>
      <p:sp>
        <p:nvSpPr>
          <p:cNvPr id="7" name="AutoShape 7"/>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8" name="Freeform 8"/>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01</a:t>
            </a:r>
          </a:p>
        </p:txBody>
      </p:sp>
      <p:grpSp>
        <p:nvGrpSpPr>
          <p:cNvPr id="10" name="Group 10"/>
          <p:cNvGrpSpPr/>
          <p:nvPr/>
        </p:nvGrpSpPr>
        <p:grpSpPr>
          <a:xfrm>
            <a:off x="1712702" y="2498972"/>
            <a:ext cx="6327518" cy="5289057"/>
            <a:chOff x="0" y="0"/>
            <a:chExt cx="4983480" cy="4165600"/>
          </a:xfrm>
        </p:grpSpPr>
        <p:sp>
          <p:nvSpPr>
            <p:cNvPr id="11" name="Freeform 11"/>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8"/>
              <a:stretch>
                <a:fillRect l="-1419" t="-6500" r="-11739"/>
              </a:stretch>
            </a:blip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advClick="0" advTm="10000">
        <p159:morph option="byObject"/>
      </p:transition>
    </mc:Choice>
    <mc:Fallback>
      <p:transition advClick="0"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485596" y="1143265"/>
            <a:ext cx="8384560" cy="6644764"/>
          </a:xfrm>
          <a:custGeom>
            <a:avLst/>
            <a:gdLst/>
            <a:ahLst/>
            <a:cxnLst/>
            <a:rect l="l" t="t" r="r" b="b"/>
            <a:pathLst>
              <a:path w="8384560" h="6644764">
                <a:moveTo>
                  <a:pt x="0" y="0"/>
                </a:moveTo>
                <a:lnTo>
                  <a:pt x="8384560" y="0"/>
                </a:lnTo>
                <a:lnTo>
                  <a:pt x="8384560" y="6644763"/>
                </a:lnTo>
                <a:lnTo>
                  <a:pt x="0" y="6644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459102" y="1266825"/>
            <a:ext cx="9369875" cy="1105897"/>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Introduction</a:t>
            </a:r>
          </a:p>
        </p:txBody>
      </p:sp>
      <p:sp>
        <p:nvSpPr>
          <p:cNvPr id="6" name="AutoShape 6"/>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7" name="Freeform 7"/>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668102" y="2498972"/>
            <a:ext cx="6327518" cy="5289057"/>
            <a:chOff x="0" y="0"/>
            <a:chExt cx="4983480" cy="4165600"/>
          </a:xfrm>
        </p:grpSpPr>
        <p:sp>
          <p:nvSpPr>
            <p:cNvPr id="9" name="Freeform 9"/>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8"/>
              <a:stretch>
                <a:fillRect l="-213544" t="-18868" r="-5006" b="-17622"/>
              </a:stretch>
            </a:blipFill>
          </p:spPr>
        </p:sp>
      </p:grpSp>
      <p:sp>
        <p:nvSpPr>
          <p:cNvPr id="10" name="TextBox 10"/>
          <p:cNvSpPr txBox="1"/>
          <p:nvPr/>
        </p:nvSpPr>
        <p:spPr>
          <a:xfrm>
            <a:off x="8761896" y="3871327"/>
            <a:ext cx="9388485" cy="5549900"/>
          </a:xfrm>
          <a:prstGeom prst="rect">
            <a:avLst/>
          </a:prstGeom>
        </p:spPr>
        <p:txBody>
          <a:bodyPr lIns="0" tIns="0" rIns="0" bIns="0" rtlCol="0" anchor="t">
            <a:spAutoFit/>
          </a:bodyPr>
          <a:lstStyle/>
          <a:p>
            <a:pPr algn="just">
              <a:lnSpc>
                <a:spcPts val="4900"/>
              </a:lnSpc>
              <a:spcBef>
                <a:spcPct val="0"/>
              </a:spcBef>
            </a:pPr>
            <a:r>
              <a:rPr lang="en-US" sz="3500" spc="304">
                <a:solidFill>
                  <a:srgbClr val="22171D"/>
                </a:solidFill>
                <a:latin typeface="Canva Sans"/>
                <a:ea typeface="Canva Sans"/>
                <a:cs typeface="Canva Sans"/>
                <a:sym typeface="Canva Sans"/>
              </a:rPr>
              <a:t>Neural Style Transfer (NST) is a technique in computer vision that takes two images — a content image and a style image to blend them together so that the resulting image retains the characteristic elements of the content image, but appears to be “painted” in the style of the style image.</a:t>
            </a:r>
          </a:p>
        </p:txBody>
      </p:sp>
      <p:sp>
        <p:nvSpPr>
          <p:cNvPr id="11" name="TextBox 11"/>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485596" y="1143265"/>
            <a:ext cx="8384560" cy="6644764"/>
          </a:xfrm>
          <a:custGeom>
            <a:avLst/>
            <a:gdLst/>
            <a:ahLst/>
            <a:cxnLst/>
            <a:rect l="l" t="t" r="r" b="b"/>
            <a:pathLst>
              <a:path w="8384560" h="6644764">
                <a:moveTo>
                  <a:pt x="0" y="0"/>
                </a:moveTo>
                <a:lnTo>
                  <a:pt x="8384560" y="0"/>
                </a:lnTo>
                <a:lnTo>
                  <a:pt x="8384560" y="6644763"/>
                </a:lnTo>
                <a:lnTo>
                  <a:pt x="0" y="6644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459102" y="1266825"/>
            <a:ext cx="9369875" cy="1105897"/>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Introduction</a:t>
            </a:r>
          </a:p>
        </p:txBody>
      </p:sp>
      <p:sp>
        <p:nvSpPr>
          <p:cNvPr id="6" name="AutoShape 6"/>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7" name="Freeform 7"/>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01</a:t>
            </a:r>
          </a:p>
        </p:txBody>
      </p:sp>
      <p:grpSp>
        <p:nvGrpSpPr>
          <p:cNvPr id="9" name="Group 9"/>
          <p:cNvGrpSpPr/>
          <p:nvPr/>
        </p:nvGrpSpPr>
        <p:grpSpPr>
          <a:xfrm>
            <a:off x="1712702" y="2498972"/>
            <a:ext cx="6327518" cy="5289057"/>
            <a:chOff x="0" y="0"/>
            <a:chExt cx="4983480" cy="4165600"/>
          </a:xfrm>
        </p:grpSpPr>
        <p:sp>
          <p:nvSpPr>
            <p:cNvPr id="10" name="Freeform 10"/>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8"/>
              <a:stretch>
                <a:fillRect t="-8451" b="-12988"/>
              </a:stretch>
            </a:blipFill>
          </p:spPr>
        </p:sp>
      </p:grpSp>
      <p:sp>
        <p:nvSpPr>
          <p:cNvPr id="11" name="Freeform 11"/>
          <p:cNvSpPr/>
          <p:nvPr/>
        </p:nvSpPr>
        <p:spPr>
          <a:xfrm rot="603729" flipH="1">
            <a:off x="9972315" y="3562692"/>
            <a:ext cx="8384560" cy="6644764"/>
          </a:xfrm>
          <a:custGeom>
            <a:avLst/>
            <a:gdLst/>
            <a:ahLst/>
            <a:cxnLst/>
            <a:rect l="l" t="t" r="r" b="b"/>
            <a:pathLst>
              <a:path w="8384560" h="6644764">
                <a:moveTo>
                  <a:pt x="8384560" y="0"/>
                </a:moveTo>
                <a:lnTo>
                  <a:pt x="0" y="0"/>
                </a:lnTo>
                <a:lnTo>
                  <a:pt x="0" y="6644764"/>
                </a:lnTo>
                <a:lnTo>
                  <a:pt x="8384560" y="6644764"/>
                </a:lnTo>
                <a:lnTo>
                  <a:pt x="838456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rot="-10800000">
            <a:off x="10665218" y="4465647"/>
            <a:ext cx="6327518" cy="5289057"/>
            <a:chOff x="0" y="0"/>
            <a:chExt cx="4983480" cy="4165600"/>
          </a:xfrm>
        </p:grpSpPr>
        <p:sp>
          <p:nvSpPr>
            <p:cNvPr id="13" name="Freeform 13"/>
            <p:cNvSpPr/>
            <p:nvPr/>
          </p:nvSpPr>
          <p:spPr>
            <a:xfrm flipV="1">
              <a:off x="0" y="-53286"/>
              <a:ext cx="4983480" cy="4165600"/>
            </a:xfrm>
            <a:custGeom>
              <a:avLst/>
              <a:gdLst/>
              <a:ahLst/>
              <a:cxnLst/>
              <a:rect l="l" t="t" r="r" b="b"/>
              <a:pathLst>
                <a:path w="4983480" h="4165600">
                  <a:moveTo>
                    <a:pt x="4537710" y="2934970"/>
                  </a:moveTo>
                  <a:cubicBezTo>
                    <a:pt x="4786630" y="2921000"/>
                    <a:pt x="4983480" y="2749550"/>
                    <a:pt x="4980940" y="2485390"/>
                  </a:cubicBezTo>
                  <a:cubicBezTo>
                    <a:pt x="4978400" y="2233930"/>
                    <a:pt x="4773930" y="2030730"/>
                    <a:pt x="4521200" y="2030730"/>
                  </a:cubicBezTo>
                  <a:cubicBezTo>
                    <a:pt x="4309110" y="2005330"/>
                    <a:pt x="3896360" y="1863090"/>
                    <a:pt x="4067810" y="1563370"/>
                  </a:cubicBezTo>
                  <a:cubicBezTo>
                    <a:pt x="4150360" y="1418590"/>
                    <a:pt x="4258310" y="1344930"/>
                    <a:pt x="4262120" y="1163320"/>
                  </a:cubicBezTo>
                  <a:cubicBezTo>
                    <a:pt x="4268470" y="864870"/>
                    <a:pt x="3977640" y="588010"/>
                    <a:pt x="3675380" y="661670"/>
                  </a:cubicBezTo>
                  <a:cubicBezTo>
                    <a:pt x="3590290" y="681990"/>
                    <a:pt x="3510280" y="723900"/>
                    <a:pt x="3430270" y="756920"/>
                  </a:cubicBezTo>
                  <a:cubicBezTo>
                    <a:pt x="3075940" y="905510"/>
                    <a:pt x="2683510" y="847090"/>
                    <a:pt x="2367280" y="633730"/>
                  </a:cubicBezTo>
                  <a:cubicBezTo>
                    <a:pt x="2100580" y="454660"/>
                    <a:pt x="1905000" y="175260"/>
                    <a:pt x="1581150" y="90170"/>
                  </a:cubicBezTo>
                  <a:cubicBezTo>
                    <a:pt x="1236980" y="0"/>
                    <a:pt x="855980" y="76200"/>
                    <a:pt x="582930" y="307340"/>
                  </a:cubicBezTo>
                  <a:cubicBezTo>
                    <a:pt x="349250" y="508000"/>
                    <a:pt x="199390" y="810260"/>
                    <a:pt x="201930" y="1117600"/>
                  </a:cubicBezTo>
                  <a:cubicBezTo>
                    <a:pt x="204470" y="1441450"/>
                    <a:pt x="365760" y="1736090"/>
                    <a:pt x="425450" y="2049780"/>
                  </a:cubicBezTo>
                  <a:cubicBezTo>
                    <a:pt x="459740" y="2233930"/>
                    <a:pt x="459740" y="2433320"/>
                    <a:pt x="393700" y="2611120"/>
                  </a:cubicBezTo>
                  <a:cubicBezTo>
                    <a:pt x="326390" y="2787650"/>
                    <a:pt x="177800" y="2898140"/>
                    <a:pt x="90170" y="3060700"/>
                  </a:cubicBezTo>
                  <a:cubicBezTo>
                    <a:pt x="33020" y="3166110"/>
                    <a:pt x="0" y="3288030"/>
                    <a:pt x="0" y="3416300"/>
                  </a:cubicBezTo>
                  <a:cubicBezTo>
                    <a:pt x="0" y="3830320"/>
                    <a:pt x="335280" y="4165600"/>
                    <a:pt x="749300" y="4165600"/>
                  </a:cubicBezTo>
                  <a:cubicBezTo>
                    <a:pt x="866140" y="4165600"/>
                    <a:pt x="982980" y="4137660"/>
                    <a:pt x="1087120" y="4085590"/>
                  </a:cubicBezTo>
                  <a:cubicBezTo>
                    <a:pt x="1272540" y="3991610"/>
                    <a:pt x="1386840" y="3811270"/>
                    <a:pt x="1570990" y="3713480"/>
                  </a:cubicBezTo>
                  <a:cubicBezTo>
                    <a:pt x="1879600" y="3549650"/>
                    <a:pt x="2148840" y="3642360"/>
                    <a:pt x="2468880" y="3699510"/>
                  </a:cubicBezTo>
                  <a:cubicBezTo>
                    <a:pt x="2672080" y="3736340"/>
                    <a:pt x="2931160" y="3733800"/>
                    <a:pt x="3117850" y="3633470"/>
                  </a:cubicBezTo>
                  <a:cubicBezTo>
                    <a:pt x="3272790" y="3550920"/>
                    <a:pt x="3361690" y="3379470"/>
                    <a:pt x="3441700" y="3230880"/>
                  </a:cubicBezTo>
                  <a:cubicBezTo>
                    <a:pt x="3662680" y="2824480"/>
                    <a:pt x="4132580" y="2955290"/>
                    <a:pt x="4523740" y="2936240"/>
                  </a:cubicBezTo>
                  <a:cubicBezTo>
                    <a:pt x="4530090" y="2936240"/>
                    <a:pt x="4533900" y="2934970"/>
                    <a:pt x="4537710" y="2934970"/>
                  </a:cubicBezTo>
                  <a:close/>
                </a:path>
              </a:pathLst>
            </a:custGeom>
            <a:blipFill>
              <a:blip r:embed="rId9"/>
              <a:stretch>
                <a:fillRect t="-21439"/>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343628" y="3938002"/>
            <a:ext cx="7381032" cy="7381032"/>
          </a:xfrm>
          <a:custGeom>
            <a:avLst/>
            <a:gdLst/>
            <a:ahLst/>
            <a:cxnLst/>
            <a:rect l="l" t="t" r="r" b="b"/>
            <a:pathLst>
              <a:path w="7381032" h="7381032">
                <a:moveTo>
                  <a:pt x="0" y="0"/>
                </a:moveTo>
                <a:lnTo>
                  <a:pt x="7381032" y="0"/>
                </a:lnTo>
                <a:lnTo>
                  <a:pt x="7381032" y="7381032"/>
                </a:lnTo>
                <a:lnTo>
                  <a:pt x="0" y="738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3456139" y="-1622037"/>
            <a:ext cx="5805022" cy="5530603"/>
          </a:xfrm>
          <a:custGeom>
            <a:avLst/>
            <a:gdLst/>
            <a:ahLst/>
            <a:cxnLst/>
            <a:rect l="l" t="t" r="r" b="b"/>
            <a:pathLst>
              <a:path w="5805022" h="5530603">
                <a:moveTo>
                  <a:pt x="0" y="5530603"/>
                </a:moveTo>
                <a:lnTo>
                  <a:pt x="5805022" y="5530603"/>
                </a:lnTo>
                <a:lnTo>
                  <a:pt x="5805022" y="0"/>
                </a:lnTo>
                <a:lnTo>
                  <a:pt x="0" y="0"/>
                </a:lnTo>
                <a:lnTo>
                  <a:pt x="0" y="553060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59102" y="1266825"/>
            <a:ext cx="9369875" cy="1105897"/>
          </a:xfrm>
          <a:prstGeom prst="rect">
            <a:avLst/>
          </a:prstGeom>
        </p:spPr>
        <p:txBody>
          <a:bodyPr lIns="0" tIns="0" rIns="0" bIns="0" rtlCol="0" anchor="t">
            <a:spAutoFit/>
          </a:bodyPr>
          <a:lstStyle/>
          <a:p>
            <a:pPr algn="ctr">
              <a:lnSpc>
                <a:spcPts val="8158"/>
              </a:lnSpc>
            </a:pPr>
            <a:r>
              <a:rPr lang="en-US" sz="8868">
                <a:solidFill>
                  <a:srgbClr val="22171D"/>
                </a:solidFill>
                <a:latin typeface="Hammersmith One"/>
                <a:ea typeface="Hammersmith One"/>
                <a:cs typeface="Hammersmith One"/>
                <a:sym typeface="Hammersmith One"/>
              </a:rPr>
              <a:t>Introduction</a:t>
            </a:r>
          </a:p>
        </p:txBody>
      </p:sp>
      <p:sp>
        <p:nvSpPr>
          <p:cNvPr id="5" name="AutoShape 5"/>
          <p:cNvSpPr/>
          <p:nvPr/>
        </p:nvSpPr>
        <p:spPr>
          <a:xfrm rot="-17276">
            <a:off x="4831807" y="2365818"/>
            <a:ext cx="8624386" cy="0"/>
          </a:xfrm>
          <a:prstGeom prst="line">
            <a:avLst/>
          </a:prstGeom>
          <a:ln w="57150" cap="flat">
            <a:solidFill>
              <a:srgbClr val="22171D"/>
            </a:solidFill>
            <a:prstDash val="solid"/>
            <a:headEnd type="none" w="sm" len="sm"/>
            <a:tailEnd type="none" w="sm" len="sm"/>
          </a:ln>
        </p:spPr>
      </p:sp>
      <p:sp>
        <p:nvSpPr>
          <p:cNvPr id="6" name="Freeform 6"/>
          <p:cNvSpPr/>
          <p:nvPr/>
        </p:nvSpPr>
        <p:spPr>
          <a:xfrm>
            <a:off x="2068691" y="411715"/>
            <a:ext cx="3252987" cy="2577993"/>
          </a:xfrm>
          <a:custGeom>
            <a:avLst/>
            <a:gdLst/>
            <a:ahLst/>
            <a:cxnLst/>
            <a:rect l="l" t="t" r="r" b="b"/>
            <a:pathLst>
              <a:path w="3252987" h="2577993">
                <a:moveTo>
                  <a:pt x="0" y="0"/>
                </a:moveTo>
                <a:lnTo>
                  <a:pt x="3252987" y="0"/>
                </a:lnTo>
                <a:lnTo>
                  <a:pt x="3252987" y="2577992"/>
                </a:lnTo>
                <a:lnTo>
                  <a:pt x="0" y="2577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5180085" y="2769074"/>
            <a:ext cx="7927829" cy="7297293"/>
            <a:chOff x="0" y="0"/>
            <a:chExt cx="10570439" cy="9729724"/>
          </a:xfrm>
        </p:grpSpPr>
        <p:grpSp>
          <p:nvGrpSpPr>
            <p:cNvPr id="8" name="Group 8"/>
            <p:cNvGrpSpPr/>
            <p:nvPr/>
          </p:nvGrpSpPr>
          <p:grpSpPr>
            <a:xfrm rot="10379722">
              <a:off x="456205" y="1097984"/>
              <a:ext cx="9658030" cy="8072971"/>
              <a:chOff x="0" y="0"/>
              <a:chExt cx="4983480" cy="4165600"/>
            </a:xfrm>
          </p:grpSpPr>
          <p:sp>
            <p:nvSpPr>
              <p:cNvPr id="9" name="Freeform 9"/>
              <p:cNvSpPr/>
              <p:nvPr/>
            </p:nvSpPr>
            <p:spPr>
              <a:xfrm rot="-10737395">
                <a:off x="5243" y="-75762"/>
                <a:ext cx="5006644" cy="4158156"/>
              </a:xfrm>
              <a:custGeom>
                <a:avLst/>
                <a:gdLst/>
                <a:ahLst/>
                <a:cxnLst/>
                <a:rect l="l" t="t" r="r" b="b"/>
                <a:pathLst>
                  <a:path w="5006644" h="4158156">
                    <a:moveTo>
                      <a:pt x="453383" y="2994588"/>
                    </a:moveTo>
                    <a:cubicBezTo>
                      <a:pt x="204250" y="2985154"/>
                      <a:pt x="4311" y="2817317"/>
                      <a:pt x="2040" y="2553154"/>
                    </a:cubicBezTo>
                    <a:cubicBezTo>
                      <a:pt x="0" y="2301689"/>
                      <a:pt x="200736" y="2094800"/>
                      <a:pt x="453424" y="2090198"/>
                    </a:cubicBezTo>
                    <a:cubicBezTo>
                      <a:pt x="665017" y="2060940"/>
                      <a:pt x="1075108" y="1911207"/>
                      <a:pt x="898229" y="1614659"/>
                    </a:cubicBezTo>
                    <a:cubicBezTo>
                      <a:pt x="813056" y="1471406"/>
                      <a:pt x="703783" y="1399724"/>
                      <a:pt x="696666" y="1218214"/>
                    </a:cubicBezTo>
                    <a:cubicBezTo>
                      <a:pt x="684883" y="919929"/>
                      <a:pt x="970623" y="637819"/>
                      <a:pt x="1274174" y="705963"/>
                    </a:cubicBezTo>
                    <a:cubicBezTo>
                      <a:pt x="1359620" y="724730"/>
                      <a:pt x="1440380" y="765176"/>
                      <a:pt x="1520978" y="796733"/>
                    </a:cubicBezTo>
                    <a:cubicBezTo>
                      <a:pt x="1877955" y="938846"/>
                      <a:pt x="2269256" y="873290"/>
                      <a:pt x="2581548" y="654207"/>
                    </a:cubicBezTo>
                    <a:cubicBezTo>
                      <a:pt x="2844943" y="470310"/>
                      <a:pt x="3035403" y="187395"/>
                      <a:pt x="3357650" y="96422"/>
                    </a:cubicBezTo>
                    <a:cubicBezTo>
                      <a:pt x="3700121" y="0"/>
                      <a:pt x="4082445" y="69249"/>
                      <a:pt x="4359659" y="295379"/>
                    </a:cubicBezTo>
                    <a:cubicBezTo>
                      <a:pt x="4596954" y="491750"/>
                      <a:pt x="4752293" y="791231"/>
                      <a:pt x="4755350" y="1098566"/>
                    </a:cubicBezTo>
                    <a:cubicBezTo>
                      <a:pt x="4758708" y="1422409"/>
                      <a:pt x="4602810" y="1719937"/>
                      <a:pt x="4548842" y="2034662"/>
                    </a:cubicBezTo>
                    <a:cubicBezTo>
                      <a:pt x="4517911" y="2219406"/>
                      <a:pt x="4521542" y="2418763"/>
                      <a:pt x="4590809" y="2595331"/>
                    </a:cubicBezTo>
                    <a:cubicBezTo>
                      <a:pt x="4661322" y="2770606"/>
                      <a:pt x="4811900" y="2878371"/>
                      <a:pt x="4902475" y="3039309"/>
                    </a:cubicBezTo>
                    <a:cubicBezTo>
                      <a:pt x="4961535" y="3143661"/>
                      <a:pt x="4996770" y="3264959"/>
                      <a:pt x="4999106" y="3393208"/>
                    </a:cubicBezTo>
                    <a:cubicBezTo>
                      <a:pt x="5006645" y="3807159"/>
                      <a:pt x="4677526" y="4148489"/>
                      <a:pt x="4263575" y="4156028"/>
                    </a:cubicBezTo>
                    <a:cubicBezTo>
                      <a:pt x="4146754" y="4158156"/>
                      <a:pt x="4029424" y="4132348"/>
                      <a:pt x="3924354" y="4082183"/>
                    </a:cubicBezTo>
                    <a:cubicBezTo>
                      <a:pt x="3737253" y="3991595"/>
                      <a:pt x="3619688" y="3813366"/>
                      <a:pt x="3433788" y="3718946"/>
                    </a:cubicBezTo>
                    <a:cubicBezTo>
                      <a:pt x="3122246" y="3560763"/>
                      <a:pt x="2854739" y="3658360"/>
                      <a:pt x="2535792" y="3721329"/>
                    </a:cubicBezTo>
                    <a:cubicBezTo>
                      <a:pt x="2333297" y="3761853"/>
                      <a:pt x="2074213" y="3764031"/>
                      <a:pt x="1885727" y="3667117"/>
                    </a:cubicBezTo>
                    <a:cubicBezTo>
                      <a:pt x="1729310" y="3587402"/>
                      <a:pt x="1637303" y="3417600"/>
                      <a:pt x="1554600" y="3270491"/>
                    </a:cubicBezTo>
                    <a:cubicBezTo>
                      <a:pt x="1326256" y="2868183"/>
                      <a:pt x="858816" y="3007528"/>
                      <a:pt x="467374" y="2995604"/>
                    </a:cubicBezTo>
                    <a:cubicBezTo>
                      <a:pt x="461025" y="2995719"/>
                      <a:pt x="457193" y="2994519"/>
                      <a:pt x="453383" y="2994588"/>
                    </a:cubicBezTo>
                    <a:close/>
                  </a:path>
                </a:pathLst>
              </a:custGeom>
              <a:blipFill>
                <a:blip r:embed="rId8"/>
                <a:stretch>
                  <a:fillRect l="-9583" t="-17028" r="-7715" b="-25866"/>
                </a:stretch>
              </a:blipFill>
            </p:spPr>
          </p:sp>
        </p:grpSp>
        <p:grpSp>
          <p:nvGrpSpPr>
            <p:cNvPr id="10" name="Group 10"/>
            <p:cNvGrpSpPr/>
            <p:nvPr/>
          </p:nvGrpSpPr>
          <p:grpSpPr>
            <a:xfrm>
              <a:off x="68952" y="0"/>
              <a:ext cx="9658030" cy="8072971"/>
              <a:chOff x="0" y="0"/>
              <a:chExt cx="4983480" cy="4165600"/>
            </a:xfrm>
          </p:grpSpPr>
          <p:sp>
            <p:nvSpPr>
              <p:cNvPr id="11" name="Freeform 11"/>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8"/>
                <a:stretch>
                  <a:fillRect t="-2768" r="-12951" b="-34042"/>
                </a:stretch>
              </a:blipFill>
            </p:spPr>
          </p:sp>
        </p:grpSp>
        <p:grpSp>
          <p:nvGrpSpPr>
            <p:cNvPr id="12" name="Group 12"/>
            <p:cNvGrpSpPr/>
            <p:nvPr/>
          </p:nvGrpSpPr>
          <p:grpSpPr>
            <a:xfrm rot="-10800000">
              <a:off x="912409" y="0"/>
              <a:ext cx="9658030" cy="8072971"/>
              <a:chOff x="0" y="0"/>
              <a:chExt cx="4983480" cy="4165600"/>
            </a:xfrm>
          </p:grpSpPr>
          <p:sp>
            <p:nvSpPr>
              <p:cNvPr id="13" name="Freeform 13"/>
              <p:cNvSpPr/>
              <p:nvPr/>
            </p:nvSpPr>
            <p:spPr>
              <a:xfrm rot="-10737395">
                <a:off x="5243" y="-75762"/>
                <a:ext cx="5006644" cy="4158156"/>
              </a:xfrm>
              <a:custGeom>
                <a:avLst/>
                <a:gdLst/>
                <a:ahLst/>
                <a:cxnLst/>
                <a:rect l="l" t="t" r="r" b="b"/>
                <a:pathLst>
                  <a:path w="5006644" h="4158156">
                    <a:moveTo>
                      <a:pt x="453383" y="2994588"/>
                    </a:moveTo>
                    <a:cubicBezTo>
                      <a:pt x="204250" y="2985154"/>
                      <a:pt x="4311" y="2817317"/>
                      <a:pt x="2040" y="2553154"/>
                    </a:cubicBezTo>
                    <a:cubicBezTo>
                      <a:pt x="0" y="2301689"/>
                      <a:pt x="200736" y="2094800"/>
                      <a:pt x="453424" y="2090198"/>
                    </a:cubicBezTo>
                    <a:cubicBezTo>
                      <a:pt x="665017" y="2060940"/>
                      <a:pt x="1075108" y="1911207"/>
                      <a:pt x="898229" y="1614659"/>
                    </a:cubicBezTo>
                    <a:cubicBezTo>
                      <a:pt x="813056" y="1471406"/>
                      <a:pt x="703783" y="1399724"/>
                      <a:pt x="696666" y="1218214"/>
                    </a:cubicBezTo>
                    <a:cubicBezTo>
                      <a:pt x="684883" y="919929"/>
                      <a:pt x="970623" y="637819"/>
                      <a:pt x="1274174" y="705963"/>
                    </a:cubicBezTo>
                    <a:cubicBezTo>
                      <a:pt x="1359620" y="724730"/>
                      <a:pt x="1440380" y="765176"/>
                      <a:pt x="1520978" y="796733"/>
                    </a:cubicBezTo>
                    <a:cubicBezTo>
                      <a:pt x="1877955" y="938846"/>
                      <a:pt x="2269256" y="873290"/>
                      <a:pt x="2581548" y="654207"/>
                    </a:cubicBezTo>
                    <a:cubicBezTo>
                      <a:pt x="2844943" y="470310"/>
                      <a:pt x="3035403" y="187395"/>
                      <a:pt x="3357650" y="96422"/>
                    </a:cubicBezTo>
                    <a:cubicBezTo>
                      <a:pt x="3700121" y="0"/>
                      <a:pt x="4082445" y="69249"/>
                      <a:pt x="4359659" y="295379"/>
                    </a:cubicBezTo>
                    <a:cubicBezTo>
                      <a:pt x="4596954" y="491750"/>
                      <a:pt x="4752293" y="791231"/>
                      <a:pt x="4755350" y="1098566"/>
                    </a:cubicBezTo>
                    <a:cubicBezTo>
                      <a:pt x="4758708" y="1422409"/>
                      <a:pt x="4602810" y="1719937"/>
                      <a:pt x="4548842" y="2034662"/>
                    </a:cubicBezTo>
                    <a:cubicBezTo>
                      <a:pt x="4517911" y="2219406"/>
                      <a:pt x="4521542" y="2418763"/>
                      <a:pt x="4590809" y="2595331"/>
                    </a:cubicBezTo>
                    <a:cubicBezTo>
                      <a:pt x="4661322" y="2770606"/>
                      <a:pt x="4811900" y="2878371"/>
                      <a:pt x="4902475" y="3039309"/>
                    </a:cubicBezTo>
                    <a:cubicBezTo>
                      <a:pt x="4961535" y="3143661"/>
                      <a:pt x="4996770" y="3264959"/>
                      <a:pt x="4999106" y="3393208"/>
                    </a:cubicBezTo>
                    <a:cubicBezTo>
                      <a:pt x="5006645" y="3807159"/>
                      <a:pt x="4677526" y="4148489"/>
                      <a:pt x="4263575" y="4156028"/>
                    </a:cubicBezTo>
                    <a:cubicBezTo>
                      <a:pt x="4146754" y="4158156"/>
                      <a:pt x="4029424" y="4132348"/>
                      <a:pt x="3924354" y="4082183"/>
                    </a:cubicBezTo>
                    <a:cubicBezTo>
                      <a:pt x="3737253" y="3991595"/>
                      <a:pt x="3619688" y="3813366"/>
                      <a:pt x="3433788" y="3718946"/>
                    </a:cubicBezTo>
                    <a:cubicBezTo>
                      <a:pt x="3122246" y="3560763"/>
                      <a:pt x="2854739" y="3658360"/>
                      <a:pt x="2535792" y="3721329"/>
                    </a:cubicBezTo>
                    <a:cubicBezTo>
                      <a:pt x="2333297" y="3761853"/>
                      <a:pt x="2074213" y="3764031"/>
                      <a:pt x="1885727" y="3667117"/>
                    </a:cubicBezTo>
                    <a:cubicBezTo>
                      <a:pt x="1729310" y="3587402"/>
                      <a:pt x="1637303" y="3417600"/>
                      <a:pt x="1554600" y="3270491"/>
                    </a:cubicBezTo>
                    <a:cubicBezTo>
                      <a:pt x="1326256" y="2868183"/>
                      <a:pt x="858816" y="3007528"/>
                      <a:pt x="467374" y="2995604"/>
                    </a:cubicBezTo>
                    <a:cubicBezTo>
                      <a:pt x="461025" y="2995719"/>
                      <a:pt x="457193" y="2994519"/>
                      <a:pt x="453383" y="2994588"/>
                    </a:cubicBezTo>
                    <a:close/>
                  </a:path>
                </a:pathLst>
              </a:custGeom>
              <a:blipFill>
                <a:blip r:embed="rId8"/>
                <a:stretch>
                  <a:fillRect l="-11403" t="-4703" r="-5895" b="-38192"/>
                </a:stretch>
              </a:blipFill>
            </p:spPr>
          </p:sp>
        </p:grpSp>
      </p:grpSp>
      <p:sp>
        <p:nvSpPr>
          <p:cNvPr id="14" name="TextBox 14"/>
          <p:cNvSpPr txBox="1"/>
          <p:nvPr/>
        </p:nvSpPr>
        <p:spPr>
          <a:xfrm>
            <a:off x="2546668" y="1045600"/>
            <a:ext cx="2297033" cy="1342543"/>
          </a:xfrm>
          <a:prstGeom prst="rect">
            <a:avLst/>
          </a:prstGeom>
        </p:spPr>
        <p:txBody>
          <a:bodyPr lIns="0" tIns="0" rIns="0" bIns="0" rtlCol="0" anchor="t">
            <a:spAutoFit/>
          </a:bodyPr>
          <a:lstStyle/>
          <a:p>
            <a:pPr algn="ctr">
              <a:lnSpc>
                <a:spcPts val="11045"/>
              </a:lnSpc>
            </a:pPr>
            <a:r>
              <a:rPr lang="en-US" sz="7889" b="1" spc="686">
                <a:solidFill>
                  <a:srgbClr val="EBCFD9"/>
                </a:solidFill>
                <a:latin typeface="Canva Sans Bold"/>
                <a:ea typeface="Canva Sans Bold"/>
                <a:cs typeface="Canva Sans Bold"/>
                <a:sym typeface="Canva Sans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3313</TotalTime>
  <Words>436</Words>
  <Application>Microsoft Office PowerPoint</Application>
  <PresentationFormat>Custom</PresentationFormat>
  <Paragraphs>153</Paragraphs>
  <Slides>38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Calibri</vt:lpstr>
      <vt:lpstr>Arial</vt:lpstr>
      <vt:lpstr>League Spartan</vt:lpstr>
      <vt:lpstr>Dancing Script Bold</vt:lpstr>
      <vt:lpstr>Canva Sans</vt:lpstr>
      <vt:lpstr>Art Nuvo</vt:lpstr>
      <vt:lpstr>Chewy</vt:lpstr>
      <vt:lpstr>Bogart</vt:lpstr>
      <vt:lpstr>Hammersmith One</vt:lpstr>
      <vt:lpstr>Canva Sans Bold</vt:lpstr>
      <vt:lpstr>DejaVu Serif Bold</vt:lpstr>
      <vt:lpstr>Noto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 You</dc:title>
  <cp:lastModifiedBy>Kendall Charles</cp:lastModifiedBy>
  <cp:revision>108</cp:revision>
  <dcterms:created xsi:type="dcterms:W3CDTF">2006-08-16T00:00:00Z</dcterms:created>
  <dcterms:modified xsi:type="dcterms:W3CDTF">2025-01-16T04:01:23Z</dcterms:modified>
  <dc:identifier>DAGblAtwMAc</dc:identifier>
</cp:coreProperties>
</file>